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2" r:id="rId4"/>
    <p:sldId id="267" r:id="rId5"/>
    <p:sldId id="269" r:id="rId6"/>
    <p:sldId id="263" r:id="rId7"/>
    <p:sldId id="270" r:id="rId8"/>
    <p:sldId id="264" r:id="rId9"/>
    <p:sldId id="265" r:id="rId10"/>
    <p:sldId id="259" r:id="rId11"/>
    <p:sldId id="271" r:id="rId12"/>
    <p:sldId id="266" r:id="rId1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AD0"/>
    <a:srgbClr val="CDEBEA"/>
    <a:srgbClr val="2E2C7E"/>
    <a:srgbClr val="B3D1FE"/>
    <a:srgbClr val="66C1BF"/>
    <a:srgbClr val="363636"/>
    <a:srgbClr val="4285F4"/>
    <a:srgbClr val="BAECEB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EE0132-90DD-4D0F-812B-F914B65E2E0C}">
  <a:tblStyle styleId="{E0EE0132-90DD-4D0F-812B-F914B65E2E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394" autoAdjust="0"/>
  </p:normalViewPr>
  <p:slideViewPr>
    <p:cSldViewPr snapToGrid="0">
      <p:cViewPr varScale="1">
        <p:scale>
          <a:sx n="87" d="100"/>
          <a:sy n="87" d="100"/>
        </p:scale>
        <p:origin x="6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3b6b1ef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3b6b1ef9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4106B20C-D22F-3BF3-CEB7-52AE29502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3b6b1ef90_0_209:notes">
            <a:extLst>
              <a:ext uri="{FF2B5EF4-FFF2-40B4-BE49-F238E27FC236}">
                <a16:creationId xmlns:a16="http://schemas.microsoft.com/office/drawing/2014/main" id="{A0923606-E94B-4085-5402-31D26D5817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3b6b1ef90_0_209:notes">
            <a:extLst>
              <a:ext uri="{FF2B5EF4-FFF2-40B4-BE49-F238E27FC236}">
                <a16:creationId xmlns:a16="http://schemas.microsoft.com/office/drawing/2014/main" id="{BF8A5274-72F2-E29F-F714-7173E23500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0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3b6b1ef90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3b6b1ef90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3b6b1ef9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3b6b1ef9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3b6b1ef9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3b6b1ef90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CC5497F6-EB33-4BDE-C69F-A30E6615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3b6b1ef90_0_185:notes">
            <a:extLst>
              <a:ext uri="{FF2B5EF4-FFF2-40B4-BE49-F238E27FC236}">
                <a16:creationId xmlns:a16="http://schemas.microsoft.com/office/drawing/2014/main" id="{AEA560DD-7CF0-79F4-CCF1-8600F608DA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3b6b1ef90_0_185:notes">
            <a:extLst>
              <a:ext uri="{FF2B5EF4-FFF2-40B4-BE49-F238E27FC236}">
                <a16:creationId xmlns:a16="http://schemas.microsoft.com/office/drawing/2014/main" id="{8FBCCB4E-8CB7-0DE7-47F1-EE1F47EBB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95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C456FF4C-4221-42B3-C9E0-21B684139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3b6b1ef90_0_185:notes">
            <a:extLst>
              <a:ext uri="{FF2B5EF4-FFF2-40B4-BE49-F238E27FC236}">
                <a16:creationId xmlns:a16="http://schemas.microsoft.com/office/drawing/2014/main" id="{39BEC146-1942-D9AF-101A-FE8535A7C0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3b6b1ef90_0_185:notes">
            <a:extLst>
              <a:ext uri="{FF2B5EF4-FFF2-40B4-BE49-F238E27FC236}">
                <a16:creationId xmlns:a16="http://schemas.microsoft.com/office/drawing/2014/main" id="{E514F85B-FCE5-98AC-E964-CD86EF189F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76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3b6b1ef9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3b6b1ef9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>
          <a:extLst>
            <a:ext uri="{FF2B5EF4-FFF2-40B4-BE49-F238E27FC236}">
              <a16:creationId xmlns:a16="http://schemas.microsoft.com/office/drawing/2014/main" id="{76288926-BC53-9E59-CE5E-CDF4921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3b6b1ef90_0_185:notes">
            <a:extLst>
              <a:ext uri="{FF2B5EF4-FFF2-40B4-BE49-F238E27FC236}">
                <a16:creationId xmlns:a16="http://schemas.microsoft.com/office/drawing/2014/main" id="{C574FDD0-D1BA-5CDF-9DCC-51A812764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3b6b1ef90_0_185:notes">
            <a:extLst>
              <a:ext uri="{FF2B5EF4-FFF2-40B4-BE49-F238E27FC236}">
                <a16:creationId xmlns:a16="http://schemas.microsoft.com/office/drawing/2014/main" id="{C03EAE7F-29C6-DCF7-390A-EA6452296D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93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3b6b1ef90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3b6b1ef90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ff0eb51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ff0eb51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91C5EE-2EAC-6F11-0D62-A25F4BBAABE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66C1BF">
                  <a:alpha val="75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37743" y="2892884"/>
            <a:ext cx="3796585" cy="15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Reach your target consumers through our app</a:t>
            </a:r>
            <a:endParaRPr sz="1800" dirty="0">
              <a:solidFill>
                <a:schemeClr val="tx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Launching Q1’2024</a:t>
            </a:r>
            <a:endParaRPr sz="1800" b="1"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F57EEBC-E68A-8BAE-E490-B225A676C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071" y="572597"/>
            <a:ext cx="4034186" cy="3912987"/>
          </a:xfrm>
          <a:prstGeom prst="rect">
            <a:avLst/>
          </a:prstGeom>
          <a:effectLst>
            <a:glow rad="1079500">
              <a:srgbClr val="66C1BF">
                <a:alpha val="17000"/>
              </a:srgbClr>
            </a:glo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B8C2ED-465F-1407-49EB-479906900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30" y="657916"/>
            <a:ext cx="1500731" cy="561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6A3FBA3-1A1E-5986-9686-CFEED6914032}"/>
              </a:ext>
            </a:extLst>
          </p:cNvPr>
          <p:cNvSpPr/>
          <p:nvPr/>
        </p:nvSpPr>
        <p:spPr>
          <a:xfrm>
            <a:off x="3382411" y="3614673"/>
            <a:ext cx="24481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Anchor adaptive banner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2C25F1-DF02-D894-489F-85D094A42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24" t="16193" r="21198" b="13934"/>
          <a:stretch/>
        </p:blipFill>
        <p:spPr>
          <a:xfrm>
            <a:off x="4146833" y="1528827"/>
            <a:ext cx="851282" cy="1786272"/>
          </a:xfrm>
          <a:prstGeom prst="rect">
            <a:avLst/>
          </a:prstGeom>
        </p:spPr>
      </p:pic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Available ad formats on FlyPool app (iOS; Android)</a:t>
            </a:r>
            <a:endParaRPr b="1"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DAA065-E903-F5B9-060D-AB4DB280D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65" t="4684" r="9610" b="15427"/>
          <a:stretch/>
        </p:blipFill>
        <p:spPr>
          <a:xfrm>
            <a:off x="406300" y="1484306"/>
            <a:ext cx="2258524" cy="18307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16CDF7-37C8-9F85-C964-E9D927BF4A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35" t="11075" r="41661" b="30936"/>
          <a:stretch/>
        </p:blipFill>
        <p:spPr>
          <a:xfrm>
            <a:off x="6141540" y="1497846"/>
            <a:ext cx="2421435" cy="1818639"/>
          </a:xfrm>
          <a:prstGeom prst="rect">
            <a:avLst/>
          </a:prstGeom>
          <a:effectLst>
            <a:glow rad="12700">
              <a:srgbClr val="B3D1FE"/>
            </a:glow>
          </a:effec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4E6B6E6-7648-8A55-7463-8A3DA1AC398E}"/>
              </a:ext>
            </a:extLst>
          </p:cNvPr>
          <p:cNvCxnSpPr>
            <a:cxnSpLocks/>
          </p:cNvCxnSpPr>
          <p:nvPr/>
        </p:nvCxnSpPr>
        <p:spPr>
          <a:xfrm>
            <a:off x="7156763" y="2393073"/>
            <a:ext cx="445226" cy="0"/>
          </a:xfrm>
          <a:prstGeom prst="straightConnector1">
            <a:avLst/>
          </a:prstGeom>
          <a:ln w="15875">
            <a:headEnd w="sm" len="sm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CEE711F-AFF6-457F-F611-2D4FC13FE396}"/>
              </a:ext>
            </a:extLst>
          </p:cNvPr>
          <p:cNvSpPr/>
          <p:nvPr/>
        </p:nvSpPr>
        <p:spPr>
          <a:xfrm>
            <a:off x="229328" y="3610897"/>
            <a:ext cx="28007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cap="none" spc="0" dirty="0" err="1">
                <a:ln w="0"/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Collapsible</a:t>
            </a:r>
            <a:r>
              <a:rPr lang="fr-FR" cap="none" spc="0" dirty="0">
                <a:ln w="0"/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adaptive banner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A77F2-43CA-3353-4BCD-6BE46A1F231B}"/>
              </a:ext>
            </a:extLst>
          </p:cNvPr>
          <p:cNvSpPr/>
          <p:nvPr/>
        </p:nvSpPr>
        <p:spPr>
          <a:xfrm>
            <a:off x="6007488" y="3610897"/>
            <a:ext cx="282481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 dirty="0"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Interstitial (</a:t>
            </a:r>
            <a:r>
              <a:rPr lang="en-GB" sz="1400" dirty="0" err="1"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fullscreen</a:t>
            </a:r>
            <a:r>
              <a:rPr lang="en-GB" sz="1400" dirty="0"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) banner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684B54-97D5-5019-309A-78476C327F64}"/>
              </a:ext>
            </a:extLst>
          </p:cNvPr>
          <p:cNvSpPr/>
          <p:nvPr/>
        </p:nvSpPr>
        <p:spPr>
          <a:xfrm>
            <a:off x="311700" y="4358848"/>
            <a:ext cx="84228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Also available: Native ad banners, designed to promote your mobile app and drive installs; App Open banners (75% of the initial app screen)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6">
          <a:extLst>
            <a:ext uri="{FF2B5EF4-FFF2-40B4-BE49-F238E27FC236}">
              <a16:creationId xmlns:a16="http://schemas.microsoft.com/office/drawing/2014/main" id="{659EEBE7-806B-685E-F510-0C13BF7E0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3">
            <a:extLst>
              <a:ext uri="{FF2B5EF4-FFF2-40B4-BE49-F238E27FC236}">
                <a16:creationId xmlns:a16="http://schemas.microsoft.com/office/drawing/2014/main" id="{095958BF-C6F7-3A3F-735F-1E085B85AF7E}"/>
              </a:ext>
            </a:extLst>
          </p:cNvPr>
          <p:cNvSpPr txBox="1">
            <a:spLocks/>
          </p:cNvSpPr>
          <p:nvPr/>
        </p:nvSpPr>
        <p:spPr>
          <a:xfrm>
            <a:off x="148724" y="209551"/>
            <a:ext cx="6189445" cy="54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2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Advertising format sizes available : </a:t>
            </a:r>
            <a:endParaRPr lang="en-US" sz="2400"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9C2589-C731-4636-8442-EC883ED1BC38}"/>
              </a:ext>
            </a:extLst>
          </p:cNvPr>
          <p:cNvSpPr txBox="1"/>
          <p:nvPr/>
        </p:nvSpPr>
        <p:spPr>
          <a:xfrm>
            <a:off x="503706" y="2417859"/>
            <a:ext cx="23361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990"/>
            </a:pPr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300x600 banner / on the store </a:t>
            </a:r>
          </a:p>
        </p:txBody>
      </p:sp>
      <p:pic>
        <p:nvPicPr>
          <p:cNvPr id="3074" name="Picture 2" descr="The Top Performing Google Display Ad Sizes in 2024">
            <a:extLst>
              <a:ext uri="{FF2B5EF4-FFF2-40B4-BE49-F238E27FC236}">
                <a16:creationId xmlns:a16="http://schemas.microsoft.com/office/drawing/2014/main" id="{CDB2235A-41C9-1636-1301-B6312961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2" y="897570"/>
            <a:ext cx="1834736" cy="13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1264DA-155F-D51E-8C0E-A3CE7EF9861F}"/>
              </a:ext>
            </a:extLst>
          </p:cNvPr>
          <p:cNvSpPr txBox="1"/>
          <p:nvPr/>
        </p:nvSpPr>
        <p:spPr>
          <a:xfrm>
            <a:off x="3474684" y="2417859"/>
            <a:ext cx="21857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320 x 50: Mobile leaderboard </a:t>
            </a:r>
            <a:endParaRPr lang="fr-CM" sz="1100" dirty="0"/>
          </a:p>
        </p:txBody>
      </p:sp>
      <p:pic>
        <p:nvPicPr>
          <p:cNvPr id="3076" name="Picture 4" descr="10 Best Mobile Ad Sizes and Ad Formats for 2023 | Setupad">
            <a:extLst>
              <a:ext uri="{FF2B5EF4-FFF2-40B4-BE49-F238E27FC236}">
                <a16:creationId xmlns:a16="http://schemas.microsoft.com/office/drawing/2014/main" id="{7E11EE3B-7891-6ACD-75FD-26A4ACAB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57" y="839778"/>
            <a:ext cx="762446" cy="14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666C9EA-487E-EB0B-DD1D-67DB35C097EC}"/>
              </a:ext>
            </a:extLst>
          </p:cNvPr>
          <p:cNvSpPr txBox="1"/>
          <p:nvPr/>
        </p:nvSpPr>
        <p:spPr>
          <a:xfrm>
            <a:off x="5887233" y="2417859"/>
            <a:ext cx="28657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480 x 32: Mobile banner (landscape) </a:t>
            </a:r>
            <a:endParaRPr lang="fr-CM" sz="1100" dirty="0"/>
          </a:p>
        </p:txBody>
      </p:sp>
      <p:sp>
        <p:nvSpPr>
          <p:cNvPr id="12" name="AutoShape 6" descr="ขนาดแบนเนอร์(Banner Sizes) ขนาดมาตรฐานเว็บไซต์และมือถือ ปี 2023">
            <a:extLst>
              <a:ext uri="{FF2B5EF4-FFF2-40B4-BE49-F238E27FC236}">
                <a16:creationId xmlns:a16="http://schemas.microsoft.com/office/drawing/2014/main" id="{6A24CA93-95AD-62EC-2B7B-3C1DEEB9D5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M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05D80CB-B98B-3749-F4B3-0268A75ED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92347" l="10000" r="90000">
                        <a14:foregroundMark x1="51531" y1="24362" x2="47653" y2="28699"/>
                        <a14:foregroundMark x1="47653" y1="28699" x2="43980" y2="33801"/>
                        <a14:foregroundMark x1="36327" y1="28699" x2="36531" y2="40689"/>
                        <a14:foregroundMark x1="36020" y1="39923" x2="36020" y2="65561"/>
                        <a14:foregroundMark x1="36020" y1="85714" x2="39082" y2="92347"/>
                        <a14:foregroundMark x1="58980" y1="87372" x2="55102" y2="85204"/>
                        <a14:foregroundMark x1="48980" y1="57781" x2="48265" y2="50128"/>
                        <a14:foregroundMark x1="64184" y1="28444" x2="64184" y2="37500"/>
                        <a14:foregroundMark x1="63980" y1="38776" x2="63878" y2="53827"/>
                        <a14:foregroundMark x1="63673" y1="60587" x2="63673" y2="60587"/>
                        <a14:foregroundMark x1="63980" y1="66709" x2="63980" y2="66709"/>
                        <a14:foregroundMark x1="63673" y1="74745" x2="63673" y2="74745"/>
                        <a14:foregroundMark x1="63673" y1="82781" x2="63673" y2="82781"/>
                        <a14:foregroundMark x1="63878" y1="78699" x2="63878" y2="78699"/>
                        <a14:foregroundMark x1="63061" y1="65051" x2="62857" y2="60204"/>
                        <a14:foregroundMark x1="38673" y1="30867" x2="36939" y2="51658"/>
                        <a14:foregroundMark x1="36735" y1="60587" x2="38163" y2="71173"/>
                        <a14:foregroundMark x1="40102" y1="76658" x2="38163" y2="84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6205" y="338204"/>
            <a:ext cx="2559810" cy="2047848"/>
          </a:xfrm>
          <a:prstGeom prst="rect">
            <a:avLst/>
          </a:prstGeom>
        </p:spPr>
      </p:pic>
      <p:pic>
        <p:nvPicPr>
          <p:cNvPr id="3082" name="Picture 10" descr="Best-Performing Banner Sizes For Digital Advertising In 2023">
            <a:extLst>
              <a:ext uri="{FF2B5EF4-FFF2-40B4-BE49-F238E27FC236}">
                <a16:creationId xmlns:a16="http://schemas.microsoft.com/office/drawing/2014/main" id="{EB678D97-2110-D22A-8BBC-8BB1201B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9" y="3106390"/>
            <a:ext cx="146342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157B1B6-EB7A-9571-CBD5-B566DD54C887}"/>
              </a:ext>
            </a:extLst>
          </p:cNvPr>
          <p:cNvSpPr txBox="1"/>
          <p:nvPr/>
        </p:nvSpPr>
        <p:spPr>
          <a:xfrm>
            <a:off x="475987" y="4641882"/>
            <a:ext cx="23361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320 x 100: Large mobile banner</a:t>
            </a:r>
            <a:endParaRPr lang="fr-CM" sz="1100" dirty="0"/>
          </a:p>
        </p:txBody>
      </p:sp>
      <p:pic>
        <p:nvPicPr>
          <p:cNvPr id="3084" name="Picture 12" descr="10 Best Mobile Ad Sizes and Ad Formats for 2023 | Setupad">
            <a:extLst>
              <a:ext uri="{FF2B5EF4-FFF2-40B4-BE49-F238E27FC236}">
                <a16:creationId xmlns:a16="http://schemas.microsoft.com/office/drawing/2014/main" id="{28D5732D-9BC8-252D-8736-869EA20A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73" y="3054316"/>
            <a:ext cx="1945453" cy="14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D8CC6DA-9E54-D888-D9AB-2EC20790F63B}"/>
              </a:ext>
            </a:extLst>
          </p:cNvPr>
          <p:cNvSpPr txBox="1"/>
          <p:nvPr/>
        </p:nvSpPr>
        <p:spPr>
          <a:xfrm>
            <a:off x="3197417" y="4592290"/>
            <a:ext cx="27389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320 x 480: Smartphone interstitial (portrait) </a:t>
            </a:r>
            <a:endParaRPr lang="fr-CM" sz="11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47A33E2-7EBF-57E6-E355-4AB37C22247A}"/>
              </a:ext>
            </a:extLst>
          </p:cNvPr>
          <p:cNvSpPr txBox="1"/>
          <p:nvPr/>
        </p:nvSpPr>
        <p:spPr>
          <a:xfrm>
            <a:off x="6032541" y="4592290"/>
            <a:ext cx="25751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480 x 320: Smartphone interstitial (landscape) </a:t>
            </a:r>
            <a:endParaRPr lang="fr-CM" sz="1100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44D25F0-ECFB-B899-6935-892CD76C8162}"/>
              </a:ext>
            </a:extLst>
          </p:cNvPr>
          <p:cNvGrpSpPr/>
          <p:nvPr/>
        </p:nvGrpSpPr>
        <p:grpSpPr>
          <a:xfrm>
            <a:off x="6076205" y="3019416"/>
            <a:ext cx="2565393" cy="1528212"/>
            <a:chOff x="6076205" y="3019416"/>
            <a:chExt cx="2565393" cy="1528212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77EEED9-5C14-F5ED-CCA6-D4CAE01B4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76205" y="3019416"/>
              <a:ext cx="2565393" cy="1528212"/>
            </a:xfrm>
            <a:prstGeom prst="rect">
              <a:avLst/>
            </a:prstGeom>
          </p:spPr>
        </p:pic>
        <p:sp>
          <p:nvSpPr>
            <p:cNvPr id="26" name="Rectangle : avec coins arrondis en diagonale 25">
              <a:extLst>
                <a:ext uri="{FF2B5EF4-FFF2-40B4-BE49-F238E27FC236}">
                  <a16:creationId xmlns:a16="http://schemas.microsoft.com/office/drawing/2014/main" id="{66CDF693-B9CD-F018-F3F6-EE955EC35A86}"/>
                </a:ext>
              </a:extLst>
            </p:cNvPr>
            <p:cNvSpPr/>
            <p:nvPr/>
          </p:nvSpPr>
          <p:spPr>
            <a:xfrm>
              <a:off x="7337425" y="3054315"/>
              <a:ext cx="1270295" cy="26514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M"/>
            </a:p>
          </p:txBody>
        </p:sp>
      </p:grpSp>
    </p:spTree>
    <p:extLst>
      <p:ext uri="{BB962C8B-B14F-4D97-AF65-F5344CB8AC3E}">
        <p14:creationId xmlns:p14="http://schemas.microsoft.com/office/powerpoint/2010/main" val="236107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269875" y="2132963"/>
            <a:ext cx="4604250" cy="87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8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Thank you!</a:t>
            </a:r>
            <a:endParaRPr sz="4800" dirty="0">
              <a:solidFill>
                <a:schemeClr val="tx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>
            <a:extLst>
              <a:ext uri="{FF2B5EF4-FFF2-40B4-BE49-F238E27FC236}">
                <a16:creationId xmlns:a16="http://schemas.microsoft.com/office/drawing/2014/main" id="{C590FA5D-B621-7E4F-700A-0E1B34ACA760}"/>
              </a:ext>
            </a:extLst>
          </p:cNvPr>
          <p:cNvSpPr/>
          <p:nvPr/>
        </p:nvSpPr>
        <p:spPr>
          <a:xfrm>
            <a:off x="4683463" y="2069665"/>
            <a:ext cx="1276879" cy="1276879"/>
          </a:xfrm>
          <a:prstGeom prst="ellipse">
            <a:avLst/>
          </a:prstGeom>
          <a:solidFill>
            <a:srgbClr val="2E2C7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396A1E3-50F8-C19B-FBB7-9A4B4BFDBEC7}"/>
              </a:ext>
            </a:extLst>
          </p:cNvPr>
          <p:cNvSpPr/>
          <p:nvPr/>
        </p:nvSpPr>
        <p:spPr>
          <a:xfrm>
            <a:off x="7451601" y="2457992"/>
            <a:ext cx="1276879" cy="1276879"/>
          </a:xfrm>
          <a:prstGeom prst="ellipse">
            <a:avLst/>
          </a:prstGeom>
          <a:solidFill>
            <a:srgbClr val="2E2C7E"/>
          </a:solidFill>
          <a:ln>
            <a:noFill/>
          </a:ln>
          <a:effectLst>
            <a:outerShdw blurRad="1270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489D3D8-1632-6C4A-C80B-42E71320FAED}"/>
              </a:ext>
            </a:extLst>
          </p:cNvPr>
          <p:cNvSpPr/>
          <p:nvPr/>
        </p:nvSpPr>
        <p:spPr>
          <a:xfrm>
            <a:off x="2757149" y="2442287"/>
            <a:ext cx="1276879" cy="1276879"/>
          </a:xfrm>
          <a:prstGeom prst="ellipse">
            <a:avLst/>
          </a:prstGeom>
          <a:solidFill>
            <a:srgbClr val="2E2C7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1F58873-4F41-B2D4-ECAB-8C6C860CC249}"/>
              </a:ext>
            </a:extLst>
          </p:cNvPr>
          <p:cNvSpPr/>
          <p:nvPr/>
        </p:nvSpPr>
        <p:spPr>
          <a:xfrm>
            <a:off x="484330" y="2079080"/>
            <a:ext cx="1276879" cy="1276879"/>
          </a:xfrm>
          <a:prstGeom prst="ellipse">
            <a:avLst/>
          </a:prstGeom>
          <a:solidFill>
            <a:srgbClr val="2E2C7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575" y="2203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Working with </a:t>
            </a:r>
            <a:r>
              <a:rPr lang="en-GB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FlyPool</a:t>
            </a:r>
            <a:endParaRPr b="1"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534711" y="3627416"/>
            <a:ext cx="2388597" cy="11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l">
              <a:buNone/>
            </a:pPr>
            <a:r>
              <a:rPr lang="en-GB" sz="1400" b="1" dirty="0">
                <a:solidFill>
                  <a:srgbClr val="2E2C7E"/>
                </a:solidFill>
                <a:latin typeface="Poppins" panose="00000500000000000000" pitchFamily="2" charset="0"/>
                <a:ea typeface="Raleway SemiBold"/>
                <a:cs typeface="Poppins" panose="00000500000000000000" pitchFamily="2" charset="0"/>
                <a:sym typeface="Raleway SemiBold"/>
              </a:rPr>
              <a:t>quick turnaround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you ad will be live within 5 working days</a:t>
            </a:r>
            <a:endParaRPr sz="1400" dirty="0">
              <a:solidFill>
                <a:schemeClr val="tx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260767" y="1224895"/>
            <a:ext cx="2851980" cy="123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1200"/>
              </a:spcAft>
            </a:pPr>
            <a:r>
              <a:rPr lang="en-GB" b="1" dirty="0">
                <a:solidFill>
                  <a:srgbClr val="2E2C7E"/>
                </a:solidFill>
                <a:latin typeface="Poppins" panose="00000500000000000000" pitchFamily="2" charset="0"/>
                <a:ea typeface="Raleway SemiBold"/>
                <a:cs typeface="Poppins" panose="00000500000000000000" pitchFamily="2" charset="0"/>
                <a:sym typeface="Raleway SemiBold"/>
              </a:rPr>
              <a:t>Detailed reporting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you will get detailed reports on the ads performance</a:t>
            </a:r>
            <a:endParaRPr dirty="0">
              <a:solidFill>
                <a:schemeClr val="tx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745716" y="3587339"/>
            <a:ext cx="3289920" cy="148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Targeted advertising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your ad will be targeted to the people who are in close proximity to your business</a:t>
            </a:r>
            <a:endParaRPr dirty="0">
              <a:solidFill>
                <a:schemeClr val="tx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743288" y="955126"/>
            <a:ext cx="2851979" cy="148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rgbClr val="2E2C7E"/>
                </a:solidFill>
                <a:latin typeface="Poppins" panose="00000500000000000000" pitchFamily="2" charset="0"/>
                <a:ea typeface="Raleway SemiBold"/>
                <a:cs typeface="Poppins" panose="00000500000000000000" pitchFamily="2" charset="0"/>
                <a:sym typeface="Raleway SemiBold"/>
              </a:rPr>
              <a:t>Flexibility</a:t>
            </a:r>
            <a:r>
              <a:rPr lang="en-GB" b="1" dirty="0">
                <a:solidFill>
                  <a:schemeClr val="dk2"/>
                </a:solidFill>
                <a:latin typeface="Poppins" panose="00000500000000000000" pitchFamily="2" charset="0"/>
                <a:ea typeface="Raleway SemiBold"/>
                <a:cs typeface="Poppins" panose="00000500000000000000" pitchFamily="2" charset="0"/>
                <a:sym typeface="Raleway SemiBold"/>
              </a:rPr>
              <a:t>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we can accept various ad formats, like text, image, video and HTML5 ads</a:t>
            </a:r>
            <a:endParaRPr dirty="0">
              <a:solidFill>
                <a:schemeClr val="tx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2DEE38D-4DB2-E662-EE75-B5783DC5D4AF}"/>
              </a:ext>
            </a:extLst>
          </p:cNvPr>
          <p:cNvCxnSpPr>
            <a:cxnSpLocks/>
          </p:cNvCxnSpPr>
          <p:nvPr/>
        </p:nvCxnSpPr>
        <p:spPr>
          <a:xfrm>
            <a:off x="486949" y="3675562"/>
            <a:ext cx="0" cy="1080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A49F9D7-289E-6CE6-CA20-A4E90B77E9AA}"/>
              </a:ext>
            </a:extLst>
          </p:cNvPr>
          <p:cNvCxnSpPr>
            <a:cxnSpLocks/>
          </p:cNvCxnSpPr>
          <p:nvPr/>
        </p:nvCxnSpPr>
        <p:spPr>
          <a:xfrm>
            <a:off x="4270023" y="1332063"/>
            <a:ext cx="0" cy="1008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1E59D55-E853-DFD5-CCE4-A4DA46C829B4}"/>
              </a:ext>
            </a:extLst>
          </p:cNvPr>
          <p:cNvCxnSpPr>
            <a:cxnSpLocks/>
          </p:cNvCxnSpPr>
          <p:nvPr/>
        </p:nvCxnSpPr>
        <p:spPr>
          <a:xfrm>
            <a:off x="4662056" y="3730284"/>
            <a:ext cx="0" cy="1152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7A31D1B-908E-B8E4-285D-AA3C7022F3B6}"/>
              </a:ext>
            </a:extLst>
          </p:cNvPr>
          <p:cNvCxnSpPr>
            <a:cxnSpLocks/>
          </p:cNvCxnSpPr>
          <p:nvPr/>
        </p:nvCxnSpPr>
        <p:spPr>
          <a:xfrm>
            <a:off x="8728480" y="1069357"/>
            <a:ext cx="0" cy="1152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65;p27">
            <a:extLst>
              <a:ext uri="{FF2B5EF4-FFF2-40B4-BE49-F238E27FC236}">
                <a16:creationId xmlns:a16="http://schemas.microsoft.com/office/drawing/2014/main" id="{F4903FF3-C2E3-1BFF-E017-C0BA423D935C}"/>
              </a:ext>
            </a:extLst>
          </p:cNvPr>
          <p:cNvSpPr/>
          <p:nvPr/>
        </p:nvSpPr>
        <p:spPr>
          <a:xfrm>
            <a:off x="587939" y="2378731"/>
            <a:ext cx="932217" cy="652552"/>
          </a:xfrm>
          <a:custGeom>
            <a:avLst/>
            <a:gdLst/>
            <a:ahLst/>
            <a:cxnLst/>
            <a:rect l="l" t="t" r="r" b="b"/>
            <a:pathLst>
              <a:path w="932217" h="652552" extrusionOk="0">
                <a:moveTo>
                  <a:pt x="0" y="0"/>
                </a:moveTo>
                <a:lnTo>
                  <a:pt x="932217" y="0"/>
                </a:lnTo>
                <a:lnTo>
                  <a:pt x="932217" y="652552"/>
                </a:lnTo>
                <a:lnTo>
                  <a:pt x="0" y="652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" name="Google Shape;164;p27">
            <a:extLst>
              <a:ext uri="{FF2B5EF4-FFF2-40B4-BE49-F238E27FC236}">
                <a16:creationId xmlns:a16="http://schemas.microsoft.com/office/drawing/2014/main" id="{3509E674-EF42-8BDD-1859-B572793B9EF3}"/>
              </a:ext>
            </a:extLst>
          </p:cNvPr>
          <p:cNvSpPr/>
          <p:nvPr/>
        </p:nvSpPr>
        <p:spPr>
          <a:xfrm>
            <a:off x="3049283" y="2750126"/>
            <a:ext cx="692609" cy="692609"/>
          </a:xfrm>
          <a:custGeom>
            <a:avLst/>
            <a:gdLst/>
            <a:ahLst/>
            <a:cxnLst/>
            <a:rect l="l" t="t" r="r" b="b"/>
            <a:pathLst>
              <a:path w="692609" h="692609" extrusionOk="0">
                <a:moveTo>
                  <a:pt x="0" y="0"/>
                </a:moveTo>
                <a:lnTo>
                  <a:pt x="692609" y="0"/>
                </a:lnTo>
                <a:lnTo>
                  <a:pt x="692609" y="692609"/>
                </a:lnTo>
                <a:lnTo>
                  <a:pt x="0" y="692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" name="Google Shape;166;p27">
            <a:extLst>
              <a:ext uri="{FF2B5EF4-FFF2-40B4-BE49-F238E27FC236}">
                <a16:creationId xmlns:a16="http://schemas.microsoft.com/office/drawing/2014/main" id="{FA0FE640-0326-44BA-8422-B818FFACC517}"/>
              </a:ext>
            </a:extLst>
          </p:cNvPr>
          <p:cNvSpPr/>
          <p:nvPr/>
        </p:nvSpPr>
        <p:spPr>
          <a:xfrm>
            <a:off x="4840740" y="2221357"/>
            <a:ext cx="943047" cy="905325"/>
          </a:xfrm>
          <a:custGeom>
            <a:avLst/>
            <a:gdLst/>
            <a:ahLst/>
            <a:cxnLst/>
            <a:rect l="l" t="t" r="r" b="b"/>
            <a:pathLst>
              <a:path w="943047" h="905325" extrusionOk="0">
                <a:moveTo>
                  <a:pt x="0" y="0"/>
                </a:moveTo>
                <a:lnTo>
                  <a:pt x="943047" y="0"/>
                </a:lnTo>
                <a:lnTo>
                  <a:pt x="943047" y="905325"/>
                </a:lnTo>
                <a:lnTo>
                  <a:pt x="0" y="90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" name="Google Shape;163;p27">
            <a:extLst>
              <a:ext uri="{FF2B5EF4-FFF2-40B4-BE49-F238E27FC236}">
                <a16:creationId xmlns:a16="http://schemas.microsoft.com/office/drawing/2014/main" id="{BAFA64A4-B447-E07C-CF0C-C475B23FBED1}"/>
              </a:ext>
            </a:extLst>
          </p:cNvPr>
          <p:cNvSpPr/>
          <p:nvPr/>
        </p:nvSpPr>
        <p:spPr>
          <a:xfrm>
            <a:off x="7725765" y="2721255"/>
            <a:ext cx="728549" cy="728549"/>
          </a:xfrm>
          <a:custGeom>
            <a:avLst/>
            <a:gdLst/>
            <a:ahLst/>
            <a:cxnLst/>
            <a:rect l="l" t="t" r="r" b="b"/>
            <a:pathLst>
              <a:path w="728549" h="728549" extrusionOk="0">
                <a:moveTo>
                  <a:pt x="0" y="0"/>
                </a:moveTo>
                <a:lnTo>
                  <a:pt x="728548" y="0"/>
                </a:lnTo>
                <a:lnTo>
                  <a:pt x="728548" y="728549"/>
                </a:lnTo>
                <a:lnTo>
                  <a:pt x="0" y="728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360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FlyPool Audience</a:t>
            </a:r>
            <a:endParaRPr b="1"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4C5C5F9-7567-FFFC-0F46-0E2594A1A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72000" y="646900"/>
            <a:ext cx="5143500" cy="5143500"/>
          </a:xfrm>
          <a:prstGeom prst="rect">
            <a:avLst/>
          </a:prstGeom>
        </p:spPr>
      </p:pic>
      <p:sp>
        <p:nvSpPr>
          <p:cNvPr id="11" name="Google Shape;78;p15">
            <a:extLst>
              <a:ext uri="{FF2B5EF4-FFF2-40B4-BE49-F238E27FC236}">
                <a16:creationId xmlns:a16="http://schemas.microsoft.com/office/drawing/2014/main" id="{67D29C45-B4B1-EE8B-9E22-D6394E3FC2B3}"/>
              </a:ext>
            </a:extLst>
          </p:cNvPr>
          <p:cNvSpPr txBox="1">
            <a:spLocks/>
          </p:cNvSpPr>
          <p:nvPr/>
        </p:nvSpPr>
        <p:spPr>
          <a:xfrm>
            <a:off x="311700" y="1219600"/>
            <a:ext cx="4966882" cy="36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FlyPool</a:t>
            </a: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 is used by people who travel to and from airports, including but not limited to:</a:t>
            </a: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08623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Business and leisure travelers</a:t>
            </a:r>
          </a:p>
          <a:p>
            <a:pPr marL="408623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People picking up/dropping off their relatives &amp; friends</a:t>
            </a:r>
          </a:p>
          <a:p>
            <a:pPr marL="408623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Airlines stuff</a:t>
            </a:r>
          </a:p>
          <a:p>
            <a:pPr marL="408623" indent="-28575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Airport stuff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00E94395-5BE7-FF83-66BE-EBE475DD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avec coins arrondis en haut 22">
            <a:extLst>
              <a:ext uri="{FF2B5EF4-FFF2-40B4-BE49-F238E27FC236}">
                <a16:creationId xmlns:a16="http://schemas.microsoft.com/office/drawing/2014/main" id="{523514DB-B953-ED11-A85B-5DE141B11210}"/>
              </a:ext>
            </a:extLst>
          </p:cNvPr>
          <p:cNvSpPr/>
          <p:nvPr/>
        </p:nvSpPr>
        <p:spPr>
          <a:xfrm>
            <a:off x="-457200" y="-64024"/>
            <a:ext cx="8229600" cy="60772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2E2C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18" name="Google Shape;118;p20">
            <a:extLst>
              <a:ext uri="{FF2B5EF4-FFF2-40B4-BE49-F238E27FC236}">
                <a16:creationId xmlns:a16="http://schemas.microsoft.com/office/drawing/2014/main" id="{65DA17EB-DECE-579F-9856-85CDECD36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400" y="-137727"/>
            <a:ext cx="8865600" cy="755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US" sz="2420" b="1" dirty="0">
                <a:solidFill>
                  <a:schemeClr val="bg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Details and benefits of our offers</a:t>
            </a:r>
            <a:endParaRPr sz="1531" dirty="0">
              <a:solidFill>
                <a:schemeClr val="bg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370B6A7-FC9D-7BB9-7A29-D104E9A47656}"/>
              </a:ext>
            </a:extLst>
          </p:cNvPr>
          <p:cNvSpPr/>
          <p:nvPr/>
        </p:nvSpPr>
        <p:spPr>
          <a:xfrm>
            <a:off x="3414945" y="810473"/>
            <a:ext cx="5449330" cy="4162086"/>
          </a:xfrm>
          <a:prstGeom prst="roundRect">
            <a:avLst>
              <a:gd name="adj" fmla="val 2054"/>
            </a:avLst>
          </a:prstGeom>
          <a:solidFill>
            <a:schemeClr val="bg1"/>
          </a:solidFill>
          <a:ln>
            <a:noFill/>
          </a:ln>
          <a:effectLst>
            <a:outerShdw blurRad="279400" sx="98000" sy="98000" algn="ctr" rotWithShape="0">
              <a:srgbClr val="66C1BF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Google Shape;78;p15">
            <a:extLst>
              <a:ext uri="{FF2B5EF4-FFF2-40B4-BE49-F238E27FC236}">
                <a16:creationId xmlns:a16="http://schemas.microsoft.com/office/drawing/2014/main" id="{C870F786-68CE-F6DF-95D2-F34BB236D3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33893" y="810473"/>
            <a:ext cx="5411434" cy="4162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2E2C7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Strategic placement 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of your ads on the </a:t>
            </a:r>
            <a:r>
              <a:rPr lang="en-US" sz="1400" b="1" dirty="0" err="1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FlyStore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, with maximum </a:t>
            </a: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visibility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 to captivate our </a:t>
            </a: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audience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.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2E2C7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Ability to </a:t>
            </a: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display banner ads, sponsored ads, pop-ups, 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and other </a:t>
            </a: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customized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 formats to match your marketing objectives.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2E2C7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Advanced targeting tools 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to reach your ideal audience based on demographic, geographic and behavioral criteria.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2E2C7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Personalize your </a:t>
            </a: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advertising message 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to highlight special offers, promotions, upcoming events and other relevant content.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rgbClr val="2E2C7E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Detailed reporting 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on </a:t>
            </a:r>
            <a:r>
              <a:rPr lang="en-US" sz="1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campaign performance</a:t>
            </a:r>
            <a:r>
              <a:rPr lang="en-US" sz="14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, including data on impressions, clicks, conversions and ROI.</a:t>
            </a:r>
          </a:p>
        </p:txBody>
      </p:sp>
      <p:sp>
        <p:nvSpPr>
          <p:cNvPr id="28" name="Google Shape;78;p15">
            <a:extLst>
              <a:ext uri="{FF2B5EF4-FFF2-40B4-BE49-F238E27FC236}">
                <a16:creationId xmlns:a16="http://schemas.microsoft.com/office/drawing/2014/main" id="{0B1EB66D-BA8C-AC14-C966-3A6E7247641D}"/>
              </a:ext>
            </a:extLst>
          </p:cNvPr>
          <p:cNvSpPr txBox="1">
            <a:spLocks/>
          </p:cNvSpPr>
          <p:nvPr/>
        </p:nvSpPr>
        <p:spPr>
          <a:xfrm>
            <a:off x="162193" y="900536"/>
            <a:ext cx="2773774" cy="60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What's included</a:t>
            </a:r>
            <a:endParaRPr lang="en-US" sz="2000"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F98E773B-3388-B78D-4779-71C41769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5365" y="1508257"/>
            <a:ext cx="5268051" cy="35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3C2B01B6-0468-AF60-4752-BA6DC02C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avec coins arrondis en haut 22">
            <a:extLst>
              <a:ext uri="{FF2B5EF4-FFF2-40B4-BE49-F238E27FC236}">
                <a16:creationId xmlns:a16="http://schemas.microsoft.com/office/drawing/2014/main" id="{AD502292-7ABD-FB68-D970-E03A1A548C2F}"/>
              </a:ext>
            </a:extLst>
          </p:cNvPr>
          <p:cNvSpPr/>
          <p:nvPr/>
        </p:nvSpPr>
        <p:spPr>
          <a:xfrm>
            <a:off x="-457200" y="-64024"/>
            <a:ext cx="8229600" cy="827857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2E2C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18" name="Google Shape;118;p20">
            <a:extLst>
              <a:ext uri="{FF2B5EF4-FFF2-40B4-BE49-F238E27FC236}">
                <a16:creationId xmlns:a16="http://schemas.microsoft.com/office/drawing/2014/main" id="{2E17DA6C-52FE-9DA1-EDD9-1C6875D10E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275" y="-53170"/>
            <a:ext cx="8865600" cy="755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US" sz="2420" b="1" dirty="0">
                <a:solidFill>
                  <a:schemeClr val="bg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Details and benefits of our offers</a:t>
            </a:r>
            <a:endParaRPr sz="1531" dirty="0">
              <a:solidFill>
                <a:schemeClr val="bg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7299DF0-1C60-DE99-70D7-3763B9D38050}"/>
              </a:ext>
            </a:extLst>
          </p:cNvPr>
          <p:cNvSpPr/>
          <p:nvPr/>
        </p:nvSpPr>
        <p:spPr>
          <a:xfrm>
            <a:off x="566057" y="1072226"/>
            <a:ext cx="3856263" cy="3692498"/>
          </a:xfrm>
          <a:prstGeom prst="roundRect">
            <a:avLst>
              <a:gd name="adj" fmla="val 2054"/>
            </a:avLst>
          </a:prstGeom>
          <a:gradFill>
            <a:gsLst>
              <a:gs pos="0">
                <a:srgbClr val="66C1BF"/>
              </a:gs>
              <a:gs pos="17000">
                <a:srgbClr val="66C1BF"/>
              </a:gs>
              <a:gs pos="17000">
                <a:schemeClr val="bg1"/>
              </a:gs>
            </a:gsLst>
            <a:lin ang="5400000" scaled="0"/>
          </a:gradFill>
          <a:ln>
            <a:noFill/>
          </a:ln>
          <a:effectLst>
            <a:outerShdw blurRad="279400" sx="98000" sy="98000" algn="ctr" rotWithShape="0">
              <a:srgbClr val="66C1BF">
                <a:alpha val="5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Google Shape;78;p15">
            <a:extLst>
              <a:ext uri="{FF2B5EF4-FFF2-40B4-BE49-F238E27FC236}">
                <a16:creationId xmlns:a16="http://schemas.microsoft.com/office/drawing/2014/main" id="{16A95A90-40F2-A8F2-C8FB-870ECFD62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057" y="1249008"/>
            <a:ext cx="3856263" cy="4440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bg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Advantages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Increased visibility among a highly </a:t>
            </a:r>
            <a:r>
              <a:rPr lang="en-US" sz="29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qualified audience of travelers</a:t>
            </a: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, explorers and adventure enthusiasts.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Opportunity to strengthen your market position and </a:t>
            </a:r>
            <a:r>
              <a:rPr lang="en-US" sz="29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stand out from your competitors </a:t>
            </a: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thanks to a presence on an </a:t>
            </a:r>
            <a:r>
              <a:rPr lang="en-US" sz="29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internationally renowned platform</a:t>
            </a: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.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US" sz="29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Flexibility in managing your advertising campaign</a:t>
            </a: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, with the ability to adjust your ads in real time to optimize results.</a:t>
            </a: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Font typeface="Raleway"/>
              <a:buChar char="●"/>
            </a:pP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Dedicated support from our </a:t>
            </a:r>
            <a:r>
              <a:rPr lang="en-US" sz="29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marketing team </a:t>
            </a:r>
            <a:r>
              <a:rPr lang="en-US" sz="2900" dirty="0">
                <a:solidFill>
                  <a:schemeClr val="tx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to advise and accompany you throughout your campaign.</a:t>
            </a:r>
            <a:endParaRPr sz="2900" dirty="0">
              <a:solidFill>
                <a:schemeClr val="tx1"/>
              </a:solidFill>
              <a:latin typeface="Poppins" panose="00000500000000000000" pitchFamily="2" charset="0"/>
              <a:ea typeface="Raleway SemiBold"/>
              <a:cs typeface="Poppins" panose="00000500000000000000" pitchFamily="2" charset="0"/>
              <a:sym typeface="Raleway SemiBold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B1B935-D536-DC75-9DC4-8BAD5D530616}"/>
              </a:ext>
            </a:extLst>
          </p:cNvPr>
          <p:cNvSpPr txBox="1"/>
          <p:nvPr/>
        </p:nvSpPr>
        <p:spPr>
          <a:xfrm>
            <a:off x="4529751" y="4573427"/>
            <a:ext cx="48042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Commit to the required </a:t>
            </a:r>
            <a:r>
              <a:rPr lang="en-US" sz="1000" b="1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 months </a:t>
            </a:r>
            <a:r>
              <a:rPr lang="en-US" sz="100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benefit from preferential rates.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E5EB8D-01E0-C0A2-F197-126175FF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79" y="1034663"/>
            <a:ext cx="3538764" cy="35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5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84925" y="64024"/>
            <a:ext cx="5975203" cy="755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en-GB" sz="242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Price list for directly sold advertising spaces on </a:t>
            </a:r>
            <a:r>
              <a:rPr lang="en-GB" sz="2420" b="1" dirty="0" err="1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FlyPool</a:t>
            </a:r>
            <a:r>
              <a:rPr lang="en-GB" sz="242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 apps</a:t>
            </a:r>
            <a:endParaRPr sz="1531" dirty="0">
              <a:solidFill>
                <a:schemeClr val="tx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226465E0-23AA-C3E7-75D2-D9DF96AEBFD0}"/>
              </a:ext>
            </a:extLst>
          </p:cNvPr>
          <p:cNvSpPr/>
          <p:nvPr/>
        </p:nvSpPr>
        <p:spPr>
          <a:xfrm flipH="1">
            <a:off x="190840" y="1151335"/>
            <a:ext cx="2766380" cy="3595955"/>
          </a:xfrm>
          <a:prstGeom prst="round2DiagRect">
            <a:avLst>
              <a:gd name="adj1" fmla="val 12647"/>
              <a:gd name="adj2" fmla="val 0"/>
            </a:avLst>
          </a:prstGeom>
          <a:solidFill>
            <a:srgbClr val="66C1BF"/>
          </a:solidFill>
          <a:ln w="31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7BF89929-B75C-967F-9B51-1EB9AEA7B045}"/>
              </a:ext>
            </a:extLst>
          </p:cNvPr>
          <p:cNvSpPr/>
          <p:nvPr/>
        </p:nvSpPr>
        <p:spPr>
          <a:xfrm flipH="1">
            <a:off x="3092395" y="940702"/>
            <a:ext cx="2733289" cy="3806588"/>
          </a:xfrm>
          <a:prstGeom prst="round2DiagRect">
            <a:avLst>
              <a:gd name="adj1" fmla="val 11656"/>
              <a:gd name="adj2" fmla="val 0"/>
            </a:avLst>
          </a:prstGeom>
          <a:solidFill>
            <a:srgbClr val="2E2C7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837333CC-5C0A-5200-D6E1-E7B3CA3BCD01}"/>
              </a:ext>
            </a:extLst>
          </p:cNvPr>
          <p:cNvSpPr/>
          <p:nvPr/>
        </p:nvSpPr>
        <p:spPr>
          <a:xfrm flipH="1">
            <a:off x="5977712" y="269429"/>
            <a:ext cx="2975445" cy="4477861"/>
          </a:xfrm>
          <a:prstGeom prst="round2DiagRect">
            <a:avLst>
              <a:gd name="adj1" fmla="val 15157"/>
              <a:gd name="adj2" fmla="val 0"/>
            </a:avLst>
          </a:prstGeom>
          <a:solidFill>
            <a:srgbClr val="66C1B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9" name="Google Shape;118;p20">
            <a:extLst>
              <a:ext uri="{FF2B5EF4-FFF2-40B4-BE49-F238E27FC236}">
                <a16:creationId xmlns:a16="http://schemas.microsoft.com/office/drawing/2014/main" id="{83C2991D-B070-CBDF-23E9-2BCD4C62F063}"/>
              </a:ext>
            </a:extLst>
          </p:cNvPr>
          <p:cNvSpPr txBox="1">
            <a:spLocks/>
          </p:cNvSpPr>
          <p:nvPr/>
        </p:nvSpPr>
        <p:spPr>
          <a:xfrm>
            <a:off x="428696" y="1244600"/>
            <a:ext cx="208837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40909"/>
            </a:pPr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FLY</a:t>
            </a:r>
            <a:r>
              <a:rPr lang="en-US" sz="3600" dirty="0">
                <a:solidFill>
                  <a:srgbClr val="2E2C7E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STARTER</a:t>
            </a:r>
          </a:p>
        </p:txBody>
      </p:sp>
      <p:sp>
        <p:nvSpPr>
          <p:cNvPr id="10" name="Google Shape;118;p20">
            <a:extLst>
              <a:ext uri="{FF2B5EF4-FFF2-40B4-BE49-F238E27FC236}">
                <a16:creationId xmlns:a16="http://schemas.microsoft.com/office/drawing/2014/main" id="{F44F066B-44A2-CEC4-C88A-B4D0289F0AC0}"/>
              </a:ext>
            </a:extLst>
          </p:cNvPr>
          <p:cNvSpPr txBox="1">
            <a:spLocks/>
          </p:cNvSpPr>
          <p:nvPr/>
        </p:nvSpPr>
        <p:spPr>
          <a:xfrm>
            <a:off x="3432334" y="1018542"/>
            <a:ext cx="208837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40909"/>
            </a:pPr>
            <a:r>
              <a:rPr lang="en-US" sz="5400" dirty="0">
                <a:solidFill>
                  <a:schemeClr val="bg1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FLY</a:t>
            </a:r>
            <a:r>
              <a:rPr lang="en-US" sz="5400" dirty="0">
                <a:solidFill>
                  <a:srgbClr val="66C1BF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PRO</a:t>
            </a:r>
          </a:p>
        </p:txBody>
      </p:sp>
      <p:sp>
        <p:nvSpPr>
          <p:cNvPr id="11" name="Google Shape;118;p20">
            <a:extLst>
              <a:ext uri="{FF2B5EF4-FFF2-40B4-BE49-F238E27FC236}">
                <a16:creationId xmlns:a16="http://schemas.microsoft.com/office/drawing/2014/main" id="{C56D8CE6-C6E8-7294-580F-0E780DC9E694}"/>
              </a:ext>
            </a:extLst>
          </p:cNvPr>
          <p:cNvSpPr txBox="1">
            <a:spLocks/>
          </p:cNvSpPr>
          <p:nvPr/>
        </p:nvSpPr>
        <p:spPr>
          <a:xfrm>
            <a:off x="6421246" y="323023"/>
            <a:ext cx="208837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40909"/>
            </a:pPr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FLY</a:t>
            </a:r>
            <a:r>
              <a:rPr lang="en-US" sz="3600" dirty="0">
                <a:solidFill>
                  <a:srgbClr val="2E2C7E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PREMIUM</a:t>
            </a:r>
          </a:p>
        </p:txBody>
      </p:sp>
      <p:sp>
        <p:nvSpPr>
          <p:cNvPr id="12" name="Google Shape;118;p20">
            <a:extLst>
              <a:ext uri="{FF2B5EF4-FFF2-40B4-BE49-F238E27FC236}">
                <a16:creationId xmlns:a16="http://schemas.microsoft.com/office/drawing/2014/main" id="{5B0A9C2B-EFCC-8340-6ACB-4AD8585AD747}"/>
              </a:ext>
            </a:extLst>
          </p:cNvPr>
          <p:cNvSpPr txBox="1">
            <a:spLocks/>
          </p:cNvSpPr>
          <p:nvPr/>
        </p:nvSpPr>
        <p:spPr>
          <a:xfrm>
            <a:off x="716275" y="1790991"/>
            <a:ext cx="1513218" cy="82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$80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/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month</a:t>
            </a:r>
          </a:p>
          <a:p>
            <a:pPr algn="r">
              <a:spcAft>
                <a:spcPts val="800"/>
              </a:spcAft>
            </a:pPr>
            <a:r>
              <a:rPr lang="en-US" sz="1100" b="1" kern="100" dirty="0">
                <a:solidFill>
                  <a:srgbClr val="CDEBEA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$2</a:t>
            </a:r>
            <a:r>
              <a:rPr lang="en-US" sz="1100" b="1" kern="100" baseline="30000" dirty="0">
                <a:solidFill>
                  <a:srgbClr val="CDEBEA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66</a:t>
            </a:r>
            <a:r>
              <a:rPr lang="en-US" sz="1100" kern="100" dirty="0">
                <a:solidFill>
                  <a:srgbClr val="CDEBEA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/day</a:t>
            </a:r>
          </a:p>
        </p:txBody>
      </p:sp>
      <p:sp>
        <p:nvSpPr>
          <p:cNvPr id="13" name="Google Shape;118;p20">
            <a:extLst>
              <a:ext uri="{FF2B5EF4-FFF2-40B4-BE49-F238E27FC236}">
                <a16:creationId xmlns:a16="http://schemas.microsoft.com/office/drawing/2014/main" id="{4152188E-6F3C-F417-BFC2-7E1641815581}"/>
              </a:ext>
            </a:extLst>
          </p:cNvPr>
          <p:cNvSpPr txBox="1">
            <a:spLocks/>
          </p:cNvSpPr>
          <p:nvPr/>
        </p:nvSpPr>
        <p:spPr>
          <a:xfrm>
            <a:off x="3590298" y="1693056"/>
            <a:ext cx="1737482" cy="86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80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</a:t>
            </a:r>
            <a:r>
              <a:rPr lang="en-US" b="1" kern="1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9</a:t>
            </a:r>
            <a:r>
              <a:rPr lang="en-US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9</a:t>
            </a:r>
            <a:r>
              <a:rPr lang="en-US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/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month</a:t>
            </a:r>
            <a:endParaRPr lang="en-US" sz="1400" kern="100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r">
              <a:spcAft>
                <a:spcPts val="800"/>
              </a:spcAft>
            </a:pPr>
            <a:r>
              <a:rPr lang="en-US" sz="1200" b="1" kern="100" dirty="0">
                <a:solidFill>
                  <a:srgbClr val="7C7AD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$3</a:t>
            </a:r>
            <a:r>
              <a:rPr lang="en-US" sz="1200" b="1" kern="100" baseline="30000" dirty="0">
                <a:solidFill>
                  <a:srgbClr val="7C7AD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30</a:t>
            </a:r>
            <a:r>
              <a:rPr lang="en-US" sz="1200" kern="100" dirty="0">
                <a:solidFill>
                  <a:srgbClr val="7C7AD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/day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9CFD9BC-7847-102D-5F01-2115D11EBA92}"/>
              </a:ext>
            </a:extLst>
          </p:cNvPr>
          <p:cNvCxnSpPr/>
          <p:nvPr/>
        </p:nvCxnSpPr>
        <p:spPr>
          <a:xfrm>
            <a:off x="502349" y="2613273"/>
            <a:ext cx="216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4CE21E8-0371-DC09-A090-649D593192C8}"/>
              </a:ext>
            </a:extLst>
          </p:cNvPr>
          <p:cNvCxnSpPr>
            <a:cxnSpLocks/>
          </p:cNvCxnSpPr>
          <p:nvPr/>
        </p:nvCxnSpPr>
        <p:spPr>
          <a:xfrm>
            <a:off x="3401382" y="2561683"/>
            <a:ext cx="211932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00FD7CD-B9D9-2844-EF49-3A200AA425C0}"/>
              </a:ext>
            </a:extLst>
          </p:cNvPr>
          <p:cNvCxnSpPr/>
          <p:nvPr/>
        </p:nvCxnSpPr>
        <p:spPr>
          <a:xfrm>
            <a:off x="6262721" y="1634096"/>
            <a:ext cx="2448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751D926-FF07-329E-61D9-3266323CDCB8}"/>
              </a:ext>
            </a:extLst>
          </p:cNvPr>
          <p:cNvSpPr txBox="1"/>
          <p:nvPr/>
        </p:nvSpPr>
        <p:spPr>
          <a:xfrm>
            <a:off x="286089" y="2900233"/>
            <a:ext cx="2671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Showcasing your products and services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FlyStore</a:t>
            </a: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placement of your ads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Flypool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app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display banner ads, sponsored ads, pop-ups, etc.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241F35B-F033-225B-7832-C17CA3215E8E}"/>
              </a:ext>
            </a:extLst>
          </p:cNvPr>
          <p:cNvSpPr txBox="1"/>
          <p:nvPr/>
        </p:nvSpPr>
        <p:spPr>
          <a:xfrm>
            <a:off x="3092395" y="2719615"/>
            <a:ext cx="267102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Showcasing your products and services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FlyStore</a:t>
            </a: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placement of your ads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Flypool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app</a:t>
            </a: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display banner ads, sponsored ads, pop-ups, etc.</a:t>
            </a: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Personalize your advertising message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ED4709-EE9E-F23A-4BF9-5DB49AF16D83}"/>
              </a:ext>
            </a:extLst>
          </p:cNvPr>
          <p:cNvSpPr txBox="1"/>
          <p:nvPr/>
        </p:nvSpPr>
        <p:spPr>
          <a:xfrm>
            <a:off x="6007425" y="1746469"/>
            <a:ext cx="29585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Showcasing your products and services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FlyStore</a:t>
            </a: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placement of your ads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Flypool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app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display banner ads, sponsored ads, pop-ups, etc.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Personalize your advertising message 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Advanced targeting tools to reach your ideal audience 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Detailed reporting on campaign performance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Google Shape;118;p20">
            <a:extLst>
              <a:ext uri="{FF2B5EF4-FFF2-40B4-BE49-F238E27FC236}">
                <a16:creationId xmlns:a16="http://schemas.microsoft.com/office/drawing/2014/main" id="{74E989D1-1078-9A38-C35F-C798C1105B3E}"/>
              </a:ext>
            </a:extLst>
          </p:cNvPr>
          <p:cNvSpPr txBox="1">
            <a:spLocks/>
          </p:cNvSpPr>
          <p:nvPr/>
        </p:nvSpPr>
        <p:spPr>
          <a:xfrm>
            <a:off x="6566866" y="815179"/>
            <a:ext cx="1763428" cy="79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</a:t>
            </a:r>
            <a:r>
              <a:rPr lang="en-US" sz="2400" b="1" kern="1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120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/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month</a:t>
            </a:r>
            <a:endParaRPr lang="en-US" sz="1100" kern="100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100" b="1" kern="100" dirty="0">
                <a:solidFill>
                  <a:srgbClr val="CDEBEA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$4</a:t>
            </a:r>
            <a:r>
              <a:rPr lang="en-US" sz="1100" kern="100" dirty="0">
                <a:solidFill>
                  <a:srgbClr val="CDEBEA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/day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C365905-BC5F-B6B8-8701-4DF147E48D87}"/>
              </a:ext>
            </a:extLst>
          </p:cNvPr>
          <p:cNvGrpSpPr/>
          <p:nvPr/>
        </p:nvGrpSpPr>
        <p:grpSpPr>
          <a:xfrm>
            <a:off x="3833576" y="718666"/>
            <a:ext cx="1224096" cy="344014"/>
            <a:chOff x="3928929" y="744609"/>
            <a:chExt cx="1224096" cy="34401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E8DE8D-DC25-A0BA-FEC2-B1BBCCBF964E}"/>
                </a:ext>
              </a:extLst>
            </p:cNvPr>
            <p:cNvSpPr/>
            <p:nvPr/>
          </p:nvSpPr>
          <p:spPr>
            <a:xfrm>
              <a:off x="3928929" y="765633"/>
              <a:ext cx="1224096" cy="313989"/>
            </a:xfrm>
            <a:prstGeom prst="rect">
              <a:avLst/>
            </a:prstGeom>
            <a:solidFill>
              <a:srgbClr val="CDEBEA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M"/>
            </a:p>
          </p:txBody>
        </p:sp>
        <p:sp>
          <p:nvSpPr>
            <p:cNvPr id="25" name="Google Shape;118;p20">
              <a:extLst>
                <a:ext uri="{FF2B5EF4-FFF2-40B4-BE49-F238E27FC236}">
                  <a16:creationId xmlns:a16="http://schemas.microsoft.com/office/drawing/2014/main" id="{A895B5CB-929E-70FA-8FB7-ED4C43FFC95D}"/>
                </a:ext>
              </a:extLst>
            </p:cNvPr>
            <p:cNvSpPr txBox="1">
              <a:spLocks/>
            </p:cNvSpPr>
            <p:nvPr/>
          </p:nvSpPr>
          <p:spPr>
            <a:xfrm>
              <a:off x="4024176" y="744609"/>
              <a:ext cx="1033600" cy="344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kern="100" dirty="0">
                  <a:solidFill>
                    <a:srgbClr val="2E2C7E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Best offer!</a:t>
              </a:r>
              <a:endParaRPr lang="en-US" sz="2000" b="1" kern="100" dirty="0">
                <a:solidFill>
                  <a:srgbClr val="2E2C7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</p:grpSp>
      <p:sp>
        <p:nvSpPr>
          <p:cNvPr id="27" name="Triangle isocèle 26">
            <a:extLst>
              <a:ext uri="{FF2B5EF4-FFF2-40B4-BE49-F238E27FC236}">
                <a16:creationId xmlns:a16="http://schemas.microsoft.com/office/drawing/2014/main" id="{C18D1078-A7C2-8294-8D44-F78F989242C9}"/>
              </a:ext>
            </a:extLst>
          </p:cNvPr>
          <p:cNvSpPr/>
          <p:nvPr/>
        </p:nvSpPr>
        <p:spPr>
          <a:xfrm flipV="1">
            <a:off x="4188448" y="1019023"/>
            <a:ext cx="514350" cy="105423"/>
          </a:xfrm>
          <a:prstGeom prst="triangle">
            <a:avLst/>
          </a:prstGeom>
          <a:solidFill>
            <a:srgbClr val="CD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7F2BBB0D-A175-2C7C-F058-6B4FC137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D89B8116-DD76-DBB4-9615-19082E2D58EB}"/>
              </a:ext>
            </a:extLst>
          </p:cNvPr>
          <p:cNvSpPr/>
          <p:nvPr/>
        </p:nvSpPr>
        <p:spPr>
          <a:xfrm flipH="1">
            <a:off x="190840" y="1151335"/>
            <a:ext cx="2766380" cy="3595955"/>
          </a:xfrm>
          <a:prstGeom prst="round2DiagRect">
            <a:avLst>
              <a:gd name="adj1" fmla="val 12647"/>
              <a:gd name="adj2" fmla="val 0"/>
            </a:avLst>
          </a:prstGeom>
          <a:solidFill>
            <a:srgbClr val="66C1BF"/>
          </a:solidFill>
          <a:ln w="31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73EE1ADD-9A4B-39EA-6670-3F4793A6DA3B}"/>
              </a:ext>
            </a:extLst>
          </p:cNvPr>
          <p:cNvSpPr/>
          <p:nvPr/>
        </p:nvSpPr>
        <p:spPr>
          <a:xfrm flipH="1">
            <a:off x="3092394" y="827903"/>
            <a:ext cx="2733289" cy="3919387"/>
          </a:xfrm>
          <a:prstGeom prst="round2DiagRect">
            <a:avLst>
              <a:gd name="adj1" fmla="val 11656"/>
              <a:gd name="adj2" fmla="val 0"/>
            </a:avLst>
          </a:prstGeom>
          <a:solidFill>
            <a:srgbClr val="2E2C7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31D2E68C-656A-1FF2-AA08-C8CF6979C123}"/>
              </a:ext>
            </a:extLst>
          </p:cNvPr>
          <p:cNvSpPr/>
          <p:nvPr/>
        </p:nvSpPr>
        <p:spPr>
          <a:xfrm flipH="1">
            <a:off x="5977711" y="148281"/>
            <a:ext cx="2975445" cy="4599009"/>
          </a:xfrm>
          <a:prstGeom prst="round2DiagRect">
            <a:avLst>
              <a:gd name="adj1" fmla="val 15157"/>
              <a:gd name="adj2" fmla="val 0"/>
            </a:avLst>
          </a:prstGeom>
          <a:solidFill>
            <a:srgbClr val="66C1B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9" name="Google Shape;118;p20">
            <a:extLst>
              <a:ext uri="{FF2B5EF4-FFF2-40B4-BE49-F238E27FC236}">
                <a16:creationId xmlns:a16="http://schemas.microsoft.com/office/drawing/2014/main" id="{4EA99236-1DF9-BB3B-EA65-5257796526EF}"/>
              </a:ext>
            </a:extLst>
          </p:cNvPr>
          <p:cNvSpPr txBox="1">
            <a:spLocks/>
          </p:cNvSpPr>
          <p:nvPr/>
        </p:nvSpPr>
        <p:spPr>
          <a:xfrm>
            <a:off x="428696" y="1244600"/>
            <a:ext cx="208837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40909"/>
            </a:pPr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FLY</a:t>
            </a:r>
            <a:r>
              <a:rPr lang="en-US" sz="3600" dirty="0">
                <a:solidFill>
                  <a:srgbClr val="2E2C7E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STARTER</a:t>
            </a:r>
          </a:p>
        </p:txBody>
      </p:sp>
      <p:sp>
        <p:nvSpPr>
          <p:cNvPr id="10" name="Google Shape;118;p20">
            <a:extLst>
              <a:ext uri="{FF2B5EF4-FFF2-40B4-BE49-F238E27FC236}">
                <a16:creationId xmlns:a16="http://schemas.microsoft.com/office/drawing/2014/main" id="{18E65E06-8F35-525A-BC4E-D4EE4EFF9168}"/>
              </a:ext>
            </a:extLst>
          </p:cNvPr>
          <p:cNvSpPr txBox="1">
            <a:spLocks/>
          </p:cNvSpPr>
          <p:nvPr/>
        </p:nvSpPr>
        <p:spPr>
          <a:xfrm>
            <a:off x="3432334" y="974944"/>
            <a:ext cx="208837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40909"/>
            </a:pPr>
            <a:r>
              <a:rPr lang="en-US" sz="5400" dirty="0">
                <a:solidFill>
                  <a:schemeClr val="bg1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FLY</a:t>
            </a:r>
            <a:r>
              <a:rPr lang="en-US" sz="5400" dirty="0">
                <a:solidFill>
                  <a:srgbClr val="66C1BF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PRO</a:t>
            </a:r>
          </a:p>
        </p:txBody>
      </p:sp>
      <p:sp>
        <p:nvSpPr>
          <p:cNvPr id="11" name="Google Shape;118;p20">
            <a:extLst>
              <a:ext uri="{FF2B5EF4-FFF2-40B4-BE49-F238E27FC236}">
                <a16:creationId xmlns:a16="http://schemas.microsoft.com/office/drawing/2014/main" id="{861D1E22-0D82-2644-1EA9-71BD89C46DC8}"/>
              </a:ext>
            </a:extLst>
          </p:cNvPr>
          <p:cNvSpPr txBox="1">
            <a:spLocks/>
          </p:cNvSpPr>
          <p:nvPr/>
        </p:nvSpPr>
        <p:spPr>
          <a:xfrm>
            <a:off x="6421246" y="186145"/>
            <a:ext cx="208837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40909"/>
            </a:pPr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FLY</a:t>
            </a:r>
            <a:r>
              <a:rPr lang="en-US" sz="3600" dirty="0">
                <a:solidFill>
                  <a:srgbClr val="2E2C7E"/>
                </a:solidFill>
                <a:latin typeface="Bebas Neue" panose="020B0606020202050201" pitchFamily="34" charset="0"/>
                <a:ea typeface="Raleway"/>
                <a:cs typeface="Poppins" panose="00000500000000000000" pitchFamily="2" charset="0"/>
                <a:sym typeface="Raleway"/>
              </a:rPr>
              <a:t>PREMIUM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32715A-5644-6C68-F45D-40C5679F5B31}"/>
              </a:ext>
            </a:extLst>
          </p:cNvPr>
          <p:cNvSpPr txBox="1"/>
          <p:nvPr/>
        </p:nvSpPr>
        <p:spPr>
          <a:xfrm>
            <a:off x="286089" y="3068359"/>
            <a:ext cx="2671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Showcasing your products and services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FlyStore</a:t>
            </a: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placement of your ads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Flypool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app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03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display banner ads, sponsored ads, pop-ups, etc.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4177A5A-37D5-572A-06D8-2F7016A24383}"/>
              </a:ext>
            </a:extLst>
          </p:cNvPr>
          <p:cNvSpPr txBox="1"/>
          <p:nvPr/>
        </p:nvSpPr>
        <p:spPr>
          <a:xfrm>
            <a:off x="3092395" y="2845091"/>
            <a:ext cx="267102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Showcasing your products and services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FlyStore</a:t>
            </a: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placement of your ads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Flypool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app</a:t>
            </a: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display banner ads, sponsored ads, pop-ups, etc.</a:t>
            </a: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66C1BF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Personalize your </a:t>
            </a: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advertising message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C3F692-24F8-DDF4-259A-ED57C6E5FCFF}"/>
              </a:ext>
            </a:extLst>
          </p:cNvPr>
          <p:cNvSpPr txBox="1"/>
          <p:nvPr/>
        </p:nvSpPr>
        <p:spPr>
          <a:xfrm>
            <a:off x="6007425" y="1828449"/>
            <a:ext cx="29585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Showcasing your products and services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FlyStore</a:t>
            </a: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placement of your ads on the </a:t>
            </a:r>
            <a:r>
              <a:rPr lang="en-US" sz="105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Flypool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app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06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display banner ads, sponsored ads, pop-ups, etc.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Personalize your </a:t>
            </a: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advertising message 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Advanced targeting tools to reach your ideal audience 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r>
              <a:rPr lang="en-US" sz="105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Detailed reporting </a:t>
            </a:r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campaign performance</a:t>
            </a:r>
          </a:p>
          <a:p>
            <a:pPr marL="285750" indent="-285750">
              <a:buClr>
                <a:srgbClr val="2E2C7E"/>
              </a:buClr>
              <a:buFont typeface="Wingdings" panose="05000000000000000000" pitchFamily="2" charset="2"/>
              <a:buChar char="q"/>
            </a:pPr>
            <a:endParaRPr lang="en-US" sz="105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C7C0F2C-6A88-C601-23DD-AE987C764712}"/>
              </a:ext>
            </a:extLst>
          </p:cNvPr>
          <p:cNvGrpSpPr/>
          <p:nvPr/>
        </p:nvGrpSpPr>
        <p:grpSpPr>
          <a:xfrm>
            <a:off x="3833576" y="656674"/>
            <a:ext cx="1224096" cy="344014"/>
            <a:chOff x="3928929" y="744609"/>
            <a:chExt cx="1224096" cy="34401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D260597-7BCD-26B9-B932-1900A1FB5857}"/>
                </a:ext>
              </a:extLst>
            </p:cNvPr>
            <p:cNvSpPr/>
            <p:nvPr/>
          </p:nvSpPr>
          <p:spPr>
            <a:xfrm>
              <a:off x="3928929" y="765633"/>
              <a:ext cx="1224096" cy="313989"/>
            </a:xfrm>
            <a:prstGeom prst="rect">
              <a:avLst/>
            </a:prstGeom>
            <a:solidFill>
              <a:srgbClr val="CDEBEA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M"/>
            </a:p>
          </p:txBody>
        </p:sp>
        <p:sp>
          <p:nvSpPr>
            <p:cNvPr id="25" name="Google Shape;118;p20">
              <a:extLst>
                <a:ext uri="{FF2B5EF4-FFF2-40B4-BE49-F238E27FC236}">
                  <a16:creationId xmlns:a16="http://schemas.microsoft.com/office/drawing/2014/main" id="{227090BC-8C8A-0792-7FBB-E80CC9E3A758}"/>
                </a:ext>
              </a:extLst>
            </p:cNvPr>
            <p:cNvSpPr txBox="1">
              <a:spLocks/>
            </p:cNvSpPr>
            <p:nvPr/>
          </p:nvSpPr>
          <p:spPr>
            <a:xfrm>
              <a:off x="4024176" y="744609"/>
              <a:ext cx="1033600" cy="344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kern="100" dirty="0">
                  <a:solidFill>
                    <a:srgbClr val="2E2C7E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Best offer!</a:t>
              </a:r>
              <a:endParaRPr lang="en-US" sz="2000" b="1" kern="100" dirty="0">
                <a:solidFill>
                  <a:srgbClr val="2E2C7E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</p:grpSp>
      <p:sp>
        <p:nvSpPr>
          <p:cNvPr id="27" name="Triangle isocèle 26">
            <a:extLst>
              <a:ext uri="{FF2B5EF4-FFF2-40B4-BE49-F238E27FC236}">
                <a16:creationId xmlns:a16="http://schemas.microsoft.com/office/drawing/2014/main" id="{333A5972-1A4C-F1AC-2FB4-8190B67EF3B5}"/>
              </a:ext>
            </a:extLst>
          </p:cNvPr>
          <p:cNvSpPr/>
          <p:nvPr/>
        </p:nvSpPr>
        <p:spPr>
          <a:xfrm flipV="1">
            <a:off x="4188448" y="957031"/>
            <a:ext cx="514350" cy="105423"/>
          </a:xfrm>
          <a:prstGeom prst="triangle">
            <a:avLst/>
          </a:prstGeom>
          <a:solidFill>
            <a:srgbClr val="CD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30600E56-04E7-C1CA-1194-ECFB9B65C123}"/>
              </a:ext>
            </a:extLst>
          </p:cNvPr>
          <p:cNvSpPr/>
          <p:nvPr/>
        </p:nvSpPr>
        <p:spPr>
          <a:xfrm>
            <a:off x="-457200" y="-64023"/>
            <a:ext cx="5977909" cy="61816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2E2C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5" name="Google Shape;118;p20">
            <a:extLst>
              <a:ext uri="{FF2B5EF4-FFF2-40B4-BE49-F238E27FC236}">
                <a16:creationId xmlns:a16="http://schemas.microsoft.com/office/drawing/2014/main" id="{AAF00348-5CC7-11FC-DBA1-C5760D55E9B9}"/>
              </a:ext>
            </a:extLst>
          </p:cNvPr>
          <p:cNvSpPr txBox="1">
            <a:spLocks/>
          </p:cNvSpPr>
          <p:nvPr/>
        </p:nvSpPr>
        <p:spPr>
          <a:xfrm>
            <a:off x="190840" y="-60532"/>
            <a:ext cx="5242434" cy="67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ct val="40909"/>
            </a:pPr>
            <a:r>
              <a:rPr lang="en-US" sz="1800" b="1" dirty="0">
                <a:solidFill>
                  <a:schemeClr val="bg1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Save 20% by taking out a 03 month offer!</a:t>
            </a:r>
            <a:endParaRPr lang="en-US" sz="1100" dirty="0">
              <a:solidFill>
                <a:schemeClr val="bg1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4" name="Google Shape;118;p20">
            <a:extLst>
              <a:ext uri="{FF2B5EF4-FFF2-40B4-BE49-F238E27FC236}">
                <a16:creationId xmlns:a16="http://schemas.microsoft.com/office/drawing/2014/main" id="{0EA4CCFF-1379-B19B-60C0-8D0A25BE1678}"/>
              </a:ext>
            </a:extLst>
          </p:cNvPr>
          <p:cNvSpPr txBox="1">
            <a:spLocks/>
          </p:cNvSpPr>
          <p:nvPr/>
        </p:nvSpPr>
        <p:spPr>
          <a:xfrm>
            <a:off x="501948" y="1822104"/>
            <a:ext cx="2088375" cy="848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</a:t>
            </a:r>
            <a:r>
              <a:rPr lang="en-US" sz="2400" b="1" kern="1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192</a:t>
            </a:r>
            <a:r>
              <a:rPr lang="en-US" sz="2400" b="1" kern="100" baseline="300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400" strike="sngStrike" kern="100" dirty="0">
                <a:solidFill>
                  <a:srgbClr val="CDEBEA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$240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US" sz="12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for 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03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month</a:t>
            </a:r>
            <a:endParaRPr lang="en-US" sz="2000" kern="100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805082A-E555-095D-AB2F-24EAB5FA9125}"/>
              </a:ext>
            </a:extLst>
          </p:cNvPr>
          <p:cNvSpPr/>
          <p:nvPr/>
        </p:nvSpPr>
        <p:spPr>
          <a:xfrm>
            <a:off x="671535" y="2658290"/>
            <a:ext cx="1800000" cy="2711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8" name="Google Shape;118;p20">
            <a:extLst>
              <a:ext uri="{FF2B5EF4-FFF2-40B4-BE49-F238E27FC236}">
                <a16:creationId xmlns:a16="http://schemas.microsoft.com/office/drawing/2014/main" id="{C7F45D61-13E5-870A-715C-ECE0B23A07CF}"/>
              </a:ext>
            </a:extLst>
          </p:cNvPr>
          <p:cNvSpPr txBox="1">
            <a:spLocks/>
          </p:cNvSpPr>
          <p:nvPr/>
        </p:nvSpPr>
        <p:spPr>
          <a:xfrm>
            <a:off x="844712" y="2606286"/>
            <a:ext cx="1453646" cy="3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rgbClr val="2E2C7E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20% of Discount</a:t>
            </a:r>
            <a:endParaRPr lang="en-US" sz="2000" b="1" kern="100" dirty="0">
              <a:solidFill>
                <a:srgbClr val="2E2C7E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8" name="Google Shape;118;p20">
            <a:extLst>
              <a:ext uri="{FF2B5EF4-FFF2-40B4-BE49-F238E27FC236}">
                <a16:creationId xmlns:a16="http://schemas.microsoft.com/office/drawing/2014/main" id="{25AC9EA8-3CFF-BD43-2975-6FABFFF6A97E}"/>
              </a:ext>
            </a:extLst>
          </p:cNvPr>
          <p:cNvSpPr txBox="1">
            <a:spLocks/>
          </p:cNvSpPr>
          <p:nvPr/>
        </p:nvSpPr>
        <p:spPr>
          <a:xfrm>
            <a:off x="3429429" y="1713394"/>
            <a:ext cx="2088375" cy="81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$237</a:t>
            </a:r>
            <a:r>
              <a:rPr lang="en-US" sz="2400" b="1" kern="100" baseline="300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60</a:t>
            </a:r>
            <a:r>
              <a:rPr lang="en-US" sz="2400" b="1" kern="100" baseline="300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400" strike="sngStrike" kern="100" dirty="0">
                <a:solidFill>
                  <a:srgbClr val="7C7AD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$297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US" sz="12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for 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03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month</a:t>
            </a:r>
            <a:endParaRPr lang="en-US" sz="2000" kern="100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C407457-F9F0-8DD4-90DA-0F8DE92CC24F}"/>
              </a:ext>
            </a:extLst>
          </p:cNvPr>
          <p:cNvSpPr/>
          <p:nvPr/>
        </p:nvSpPr>
        <p:spPr>
          <a:xfrm>
            <a:off x="3619616" y="2484110"/>
            <a:ext cx="1800000" cy="2711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30" name="Google Shape;118;p20">
            <a:extLst>
              <a:ext uri="{FF2B5EF4-FFF2-40B4-BE49-F238E27FC236}">
                <a16:creationId xmlns:a16="http://schemas.microsoft.com/office/drawing/2014/main" id="{3EF8D1A4-8EF7-ABB5-734E-21E03AFE4C35}"/>
              </a:ext>
            </a:extLst>
          </p:cNvPr>
          <p:cNvSpPr txBox="1">
            <a:spLocks/>
          </p:cNvSpPr>
          <p:nvPr/>
        </p:nvSpPr>
        <p:spPr>
          <a:xfrm>
            <a:off x="3475428" y="2432106"/>
            <a:ext cx="2088375" cy="3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rgbClr val="2E2C7E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20% of Discount</a:t>
            </a:r>
            <a:endParaRPr lang="en-US" sz="2000" b="1" kern="100" dirty="0">
              <a:solidFill>
                <a:srgbClr val="2E2C7E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Google Shape;118;p20">
            <a:extLst>
              <a:ext uri="{FF2B5EF4-FFF2-40B4-BE49-F238E27FC236}">
                <a16:creationId xmlns:a16="http://schemas.microsoft.com/office/drawing/2014/main" id="{AE5EDC64-ACD1-C751-A858-87687202E089}"/>
              </a:ext>
            </a:extLst>
          </p:cNvPr>
          <p:cNvSpPr txBox="1">
            <a:spLocks/>
          </p:cNvSpPr>
          <p:nvPr/>
        </p:nvSpPr>
        <p:spPr>
          <a:xfrm>
            <a:off x="6297237" y="683588"/>
            <a:ext cx="2487170" cy="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</a:t>
            </a:r>
            <a:r>
              <a:rPr lang="en-US" sz="2400" b="1" kern="100" dirty="0">
                <a:solidFill>
                  <a:schemeClr val="bg1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288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400" strike="sngStrike" kern="100" dirty="0">
                <a:solidFill>
                  <a:srgbClr val="CDEBEA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$360</a:t>
            </a:r>
            <a:br>
              <a:rPr lang="en-US" sz="20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</a:br>
            <a:r>
              <a:rPr lang="en-US" sz="12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for </a:t>
            </a:r>
            <a:r>
              <a:rPr lang="en-US" sz="1200" b="1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03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month</a:t>
            </a:r>
            <a:endParaRPr lang="en-US" sz="2000" kern="100" dirty="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6557F24D-49FF-6F71-1DFF-8A3A0323703B}"/>
              </a:ext>
            </a:extLst>
          </p:cNvPr>
          <p:cNvSpPr/>
          <p:nvPr/>
        </p:nvSpPr>
        <p:spPr>
          <a:xfrm>
            <a:off x="6666221" y="1484435"/>
            <a:ext cx="1800000" cy="2711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33" name="Google Shape;118;p20">
            <a:extLst>
              <a:ext uri="{FF2B5EF4-FFF2-40B4-BE49-F238E27FC236}">
                <a16:creationId xmlns:a16="http://schemas.microsoft.com/office/drawing/2014/main" id="{D4FC316E-102D-94F5-6BD7-68CFA689239E}"/>
              </a:ext>
            </a:extLst>
          </p:cNvPr>
          <p:cNvSpPr txBox="1">
            <a:spLocks/>
          </p:cNvSpPr>
          <p:nvPr/>
        </p:nvSpPr>
        <p:spPr>
          <a:xfrm>
            <a:off x="6522033" y="1432431"/>
            <a:ext cx="2088375" cy="3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dirty="0">
                <a:solidFill>
                  <a:srgbClr val="2E2C7E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20% of Discount</a:t>
            </a:r>
            <a:endParaRPr lang="en-US" sz="2000" b="1" kern="100" dirty="0">
              <a:solidFill>
                <a:srgbClr val="2E2C7E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4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84925" y="292625"/>
            <a:ext cx="88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Next </a:t>
            </a:r>
            <a:r>
              <a:rPr lang="en-GB" sz="2400" b="1" dirty="0">
                <a:solidFill>
                  <a:srgbClr val="2E2C7E"/>
                </a:solidFill>
                <a:latin typeface="Poppins" panose="00000500000000000000" pitchFamily="2" charset="0"/>
                <a:ea typeface="Raleway"/>
                <a:cs typeface="Poppins" panose="00000500000000000000" pitchFamily="2" charset="0"/>
                <a:sym typeface="Raleway"/>
              </a:rPr>
              <a:t>steps</a:t>
            </a:r>
            <a:endParaRPr sz="2400" b="1" dirty="0">
              <a:solidFill>
                <a:srgbClr val="2E2C7E"/>
              </a:solidFill>
              <a:latin typeface="Poppins" panose="00000500000000000000" pitchFamily="2" charset="0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859622" y="1062141"/>
            <a:ext cx="6972678" cy="864000"/>
          </a:xfrm>
          <a:prstGeom prst="rect">
            <a:avLst/>
          </a:prstGeom>
          <a:solidFill>
            <a:srgbClr val="CDEBEA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Pick a format and bid type and book the inventory it with your sales manager</a:t>
            </a:r>
            <a:endParaRPr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  <a:sym typeface="Raleway"/>
            </a:endParaRPr>
          </a:p>
        </p:txBody>
      </p:sp>
      <p:sp>
        <p:nvSpPr>
          <p:cNvPr id="5" name="Google Shape;124;p21">
            <a:extLst>
              <a:ext uri="{FF2B5EF4-FFF2-40B4-BE49-F238E27FC236}">
                <a16:creationId xmlns:a16="http://schemas.microsoft.com/office/drawing/2014/main" id="{90C50BD5-1189-0710-5C38-A9E414346682}"/>
              </a:ext>
            </a:extLst>
          </p:cNvPr>
          <p:cNvSpPr txBox="1">
            <a:spLocks/>
          </p:cNvSpPr>
          <p:nvPr/>
        </p:nvSpPr>
        <p:spPr>
          <a:xfrm>
            <a:off x="311700" y="865325"/>
            <a:ext cx="1582230" cy="14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6600" b="1" dirty="0">
                <a:solidFill>
                  <a:srgbClr val="66C1BF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01</a:t>
            </a:r>
          </a:p>
        </p:txBody>
      </p:sp>
      <p:sp>
        <p:nvSpPr>
          <p:cNvPr id="6" name="Google Shape;124;p21">
            <a:extLst>
              <a:ext uri="{FF2B5EF4-FFF2-40B4-BE49-F238E27FC236}">
                <a16:creationId xmlns:a16="http://schemas.microsoft.com/office/drawing/2014/main" id="{66145764-FB6B-B9D7-AFB5-8C16E179A955}"/>
              </a:ext>
            </a:extLst>
          </p:cNvPr>
          <p:cNvSpPr txBox="1">
            <a:spLocks/>
          </p:cNvSpPr>
          <p:nvPr/>
        </p:nvSpPr>
        <p:spPr>
          <a:xfrm>
            <a:off x="311700" y="2116528"/>
            <a:ext cx="6667928" cy="813740"/>
          </a:xfrm>
          <a:prstGeom prst="rect">
            <a:avLst/>
          </a:prstGeom>
          <a:solidFill>
            <a:srgbClr val="B3D1FE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r">
              <a:buNone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Share your ad creative with us (through your sales manager), please follow our guidelines for ad creatives;</a:t>
            </a:r>
          </a:p>
        </p:txBody>
      </p:sp>
      <p:sp>
        <p:nvSpPr>
          <p:cNvPr id="7" name="Google Shape;124;p21">
            <a:extLst>
              <a:ext uri="{FF2B5EF4-FFF2-40B4-BE49-F238E27FC236}">
                <a16:creationId xmlns:a16="http://schemas.microsoft.com/office/drawing/2014/main" id="{5B366005-F76A-CF2C-193A-2CABE274CD77}"/>
              </a:ext>
            </a:extLst>
          </p:cNvPr>
          <p:cNvSpPr txBox="1">
            <a:spLocks/>
          </p:cNvSpPr>
          <p:nvPr/>
        </p:nvSpPr>
        <p:spPr>
          <a:xfrm>
            <a:off x="7123295" y="1875404"/>
            <a:ext cx="1582230" cy="14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6600" b="1" dirty="0">
                <a:solidFill>
                  <a:srgbClr val="2E2C7E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02</a:t>
            </a:r>
          </a:p>
        </p:txBody>
      </p:sp>
      <p:sp>
        <p:nvSpPr>
          <p:cNvPr id="8" name="Google Shape;124;p21">
            <a:extLst>
              <a:ext uri="{FF2B5EF4-FFF2-40B4-BE49-F238E27FC236}">
                <a16:creationId xmlns:a16="http://schemas.microsoft.com/office/drawing/2014/main" id="{003CE2D7-D05D-EA4E-33C0-2B04C3241D4F}"/>
              </a:ext>
            </a:extLst>
          </p:cNvPr>
          <p:cNvSpPr txBox="1">
            <a:spLocks/>
          </p:cNvSpPr>
          <p:nvPr/>
        </p:nvSpPr>
        <p:spPr>
          <a:xfrm>
            <a:off x="1859622" y="3124272"/>
            <a:ext cx="6972678" cy="892082"/>
          </a:xfrm>
          <a:prstGeom prst="rect">
            <a:avLst/>
          </a:prstGeom>
          <a:solidFill>
            <a:srgbClr val="CDEBEA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Your sales manager will give you instructions on how to pay for the advertisement</a:t>
            </a:r>
          </a:p>
        </p:txBody>
      </p:sp>
      <p:sp>
        <p:nvSpPr>
          <p:cNvPr id="9" name="Google Shape;124;p21">
            <a:extLst>
              <a:ext uri="{FF2B5EF4-FFF2-40B4-BE49-F238E27FC236}">
                <a16:creationId xmlns:a16="http://schemas.microsoft.com/office/drawing/2014/main" id="{141E5C85-5B3C-0C31-B110-42F1F2C07F7F}"/>
              </a:ext>
            </a:extLst>
          </p:cNvPr>
          <p:cNvSpPr txBox="1">
            <a:spLocks/>
          </p:cNvSpPr>
          <p:nvPr/>
        </p:nvSpPr>
        <p:spPr>
          <a:xfrm>
            <a:off x="311700" y="2927456"/>
            <a:ext cx="1582230" cy="14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6600" b="1" dirty="0">
                <a:solidFill>
                  <a:srgbClr val="66C1BF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03</a:t>
            </a:r>
          </a:p>
        </p:txBody>
      </p:sp>
      <p:sp>
        <p:nvSpPr>
          <p:cNvPr id="10" name="Google Shape;124;p21">
            <a:extLst>
              <a:ext uri="{FF2B5EF4-FFF2-40B4-BE49-F238E27FC236}">
                <a16:creationId xmlns:a16="http://schemas.microsoft.com/office/drawing/2014/main" id="{EBEDF716-64C8-C94A-39B6-C0EC5AD8E95A}"/>
              </a:ext>
            </a:extLst>
          </p:cNvPr>
          <p:cNvSpPr txBox="1">
            <a:spLocks/>
          </p:cNvSpPr>
          <p:nvPr/>
        </p:nvSpPr>
        <p:spPr>
          <a:xfrm>
            <a:off x="311700" y="4194569"/>
            <a:ext cx="6667928" cy="626675"/>
          </a:xfrm>
          <a:prstGeom prst="rect">
            <a:avLst/>
          </a:prstGeom>
          <a:solidFill>
            <a:srgbClr val="B3D1FE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r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Expect your ad to be live within 5 working days</a:t>
            </a:r>
          </a:p>
        </p:txBody>
      </p:sp>
      <p:sp>
        <p:nvSpPr>
          <p:cNvPr id="11" name="Google Shape;124;p21">
            <a:extLst>
              <a:ext uri="{FF2B5EF4-FFF2-40B4-BE49-F238E27FC236}">
                <a16:creationId xmlns:a16="http://schemas.microsoft.com/office/drawing/2014/main" id="{1569188A-CE9D-DEDF-5F84-08139FFC309A}"/>
              </a:ext>
            </a:extLst>
          </p:cNvPr>
          <p:cNvSpPr txBox="1">
            <a:spLocks/>
          </p:cNvSpPr>
          <p:nvPr/>
        </p:nvSpPr>
        <p:spPr>
          <a:xfrm>
            <a:off x="7123295" y="3892742"/>
            <a:ext cx="1582230" cy="14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6600" b="1" dirty="0">
                <a:solidFill>
                  <a:srgbClr val="2E2C7E"/>
                </a:solidFill>
                <a:latin typeface="Poppins" panose="00000500000000000000" pitchFamily="2" charset="0"/>
                <a:cs typeface="Poppins" panose="00000500000000000000" pitchFamily="2" charset="0"/>
                <a:sym typeface="Raleway"/>
              </a:rPr>
              <a:t>04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FC8DC76D-4EA0-6C18-06A2-B92ABC801E70}"/>
              </a:ext>
            </a:extLst>
          </p:cNvPr>
          <p:cNvSpPr/>
          <p:nvPr/>
        </p:nvSpPr>
        <p:spPr>
          <a:xfrm rot="16200000">
            <a:off x="1526229" y="1438929"/>
            <a:ext cx="544530" cy="122260"/>
          </a:xfrm>
          <a:prstGeom prst="triangle">
            <a:avLst/>
          </a:prstGeom>
          <a:solidFill>
            <a:srgbClr val="CD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F42F7103-7324-C1F2-C719-FAFE8A4EEC9D}"/>
              </a:ext>
            </a:extLst>
          </p:cNvPr>
          <p:cNvSpPr/>
          <p:nvPr/>
        </p:nvSpPr>
        <p:spPr>
          <a:xfrm rot="16200000">
            <a:off x="1526229" y="3516970"/>
            <a:ext cx="544530" cy="122260"/>
          </a:xfrm>
          <a:prstGeom prst="triangle">
            <a:avLst/>
          </a:prstGeom>
          <a:solidFill>
            <a:srgbClr val="CDE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0AE052D0-08E7-0C20-88EC-19C75DE297A1}"/>
              </a:ext>
            </a:extLst>
          </p:cNvPr>
          <p:cNvSpPr/>
          <p:nvPr/>
        </p:nvSpPr>
        <p:spPr>
          <a:xfrm rot="5400000" flipH="1">
            <a:off x="6768493" y="2462268"/>
            <a:ext cx="544530" cy="122260"/>
          </a:xfrm>
          <a:prstGeom prst="triangle">
            <a:avLst/>
          </a:prstGeom>
          <a:solidFill>
            <a:srgbClr val="B3D1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4118FEC6-AAFE-3651-BF20-F4CE36FB16C0}"/>
              </a:ext>
            </a:extLst>
          </p:cNvPr>
          <p:cNvSpPr/>
          <p:nvPr/>
        </p:nvSpPr>
        <p:spPr>
          <a:xfrm rot="5400000" flipH="1">
            <a:off x="6768493" y="4446776"/>
            <a:ext cx="544530" cy="122260"/>
          </a:xfrm>
          <a:prstGeom prst="triangle">
            <a:avLst/>
          </a:prstGeom>
          <a:solidFill>
            <a:srgbClr val="B3D1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M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E2C7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Additional services</a:t>
            </a:r>
            <a:endParaRPr b="1" dirty="0">
              <a:solidFill>
                <a:srgbClr val="2E2C7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71449" y="1009550"/>
            <a:ext cx="85206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Designing ad creative in house</a:t>
            </a:r>
            <a:endParaRPr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132" name="Google Shape;132;p22"/>
          <p:cNvGraphicFramePr/>
          <p:nvPr>
            <p:extLst>
              <p:ext uri="{D42A27DB-BD31-4B8C-83A1-F6EECF244321}">
                <p14:modId xmlns:p14="http://schemas.microsoft.com/office/powerpoint/2010/main" val="1553727084"/>
              </p:ext>
            </p:extLst>
          </p:nvPr>
        </p:nvGraphicFramePr>
        <p:xfrm>
          <a:off x="431200" y="1398825"/>
          <a:ext cx="8401099" cy="3322230"/>
        </p:xfrm>
        <a:graphic>
          <a:graphicData uri="http://schemas.openxmlformats.org/drawingml/2006/table">
            <a:tbl>
              <a:tblPr>
                <a:noFill/>
                <a:tableStyleId>{E0EE0132-90DD-4D0F-812B-F914B65E2E0C}</a:tableStyleId>
              </a:tblPr>
              <a:tblGrid>
                <a:gridCol w="251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2E2C7E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Standard text app banner ad creative (incl. Collapsible format)</a:t>
                      </a:r>
                      <a:endParaRPr b="1" dirty="0">
                        <a:solidFill>
                          <a:srgbClr val="2E2C7E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 iterations permitted</a:t>
                      </a:r>
                      <a:endParaRPr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Complimentary</a:t>
                      </a:r>
                      <a:endParaRPr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 must provide the text</a:t>
                      </a:r>
                      <a:endParaRPr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2E2C7E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Standard display app banner ad creative (incl. Collapsible format)</a:t>
                      </a:r>
                      <a:endParaRPr b="1">
                        <a:solidFill>
                          <a:srgbClr val="2E2C7E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 iterations permitted</a:t>
                      </a:r>
                      <a:endParaRPr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90 USD (complimentary with purchase over 100,000 impressions/month)</a:t>
                      </a:r>
                      <a:endParaRPr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 must provide us with your logo; text of the ad; colours specifications</a:t>
                      </a:r>
                      <a:endParaRPr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solidFill>
                            <a:srgbClr val="2E2C7E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Full screen display app banner (interstitial)</a:t>
                      </a:r>
                      <a:endParaRPr b="1" dirty="0">
                        <a:solidFill>
                          <a:srgbClr val="2E2C7E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 iterations permitted</a:t>
                      </a:r>
                      <a:endParaRPr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120 USD (complimentary with purchase over 100,000 impressions/month)</a:t>
                      </a:r>
                      <a:endParaRPr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 must provide us with your logo; text of the ad; colours specifications; any images you want to use</a:t>
                      </a:r>
                      <a:endParaRPr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25" marR="91425" marT="91425" marB="914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3600</TotalTime>
  <Words>892</Words>
  <Application>Microsoft Office PowerPoint</Application>
  <PresentationFormat>Affichage à l'écran (16:9)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Raleway</vt:lpstr>
      <vt:lpstr>Bebas Neue</vt:lpstr>
      <vt:lpstr>Arial</vt:lpstr>
      <vt:lpstr>Poppins</vt:lpstr>
      <vt:lpstr>Wingdings</vt:lpstr>
      <vt:lpstr>Simple Light</vt:lpstr>
      <vt:lpstr>Présentation PowerPoint</vt:lpstr>
      <vt:lpstr>Working with FlyPool</vt:lpstr>
      <vt:lpstr>FlyPool Audience</vt:lpstr>
      <vt:lpstr>Details and benefits of our offers</vt:lpstr>
      <vt:lpstr>Details and benefits of our offers</vt:lpstr>
      <vt:lpstr>Price list for directly sold advertising spaces on FlyPool apps</vt:lpstr>
      <vt:lpstr>Présentation PowerPoint</vt:lpstr>
      <vt:lpstr>Next steps</vt:lpstr>
      <vt:lpstr>Additional services</vt:lpstr>
      <vt:lpstr>Available ad formats on FlyPool app (iOS; Android)</vt:lpstr>
      <vt:lpstr>Présentation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Flypool.me</dc:title>
  <dc:creator>Raymond</dc:creator>
  <cp:lastModifiedBy>Raymond Tampgueu</cp:lastModifiedBy>
  <cp:revision>43</cp:revision>
  <dcterms:modified xsi:type="dcterms:W3CDTF">2024-03-17T10:12:11Z</dcterms:modified>
</cp:coreProperties>
</file>