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4"/>
  </p:notesMasterIdLst>
  <p:sldIdLst>
    <p:sldId id="256" r:id="rId2"/>
    <p:sldId id="257" r:id="rId3"/>
    <p:sldId id="262" r:id="rId4"/>
    <p:sldId id="267" r:id="rId5"/>
    <p:sldId id="269" r:id="rId6"/>
    <p:sldId id="263" r:id="rId7"/>
    <p:sldId id="270" r:id="rId8"/>
    <p:sldId id="264" r:id="rId9"/>
    <p:sldId id="265" r:id="rId10"/>
    <p:sldId id="259" r:id="rId11"/>
    <p:sldId id="271" r:id="rId12"/>
    <p:sldId id="272" r:id="rId13"/>
  </p:sldIdLst>
  <p:sldSz cx="9144000" cy="5143500" type="screen16x9"/>
  <p:notesSz cx="6858000" cy="9144000"/>
  <p:embeddedFontLst>
    <p:embeddedFont>
      <p:font typeface="Bebas Neue" panose="020B0606020202050201" pitchFamily="34" charset="0"/>
      <p:regular r:id="rId15"/>
    </p:embeddedFont>
    <p:embeddedFont>
      <p:font typeface="Poppins" panose="00000500000000000000" pitchFamily="2" charset="0"/>
      <p:regular r:id="rId16"/>
      <p:bold r:id="rId17"/>
      <p:italic r:id="rId18"/>
      <p:boldItalic r:id="rId19"/>
    </p:embeddedFont>
    <p:embeddedFont>
      <p:font typeface="Raleway" pitchFamily="2"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2C7E"/>
    <a:srgbClr val="091344"/>
    <a:srgbClr val="7AC0C2"/>
    <a:srgbClr val="7C7AD0"/>
    <a:srgbClr val="CDEBEA"/>
    <a:srgbClr val="B3D1FE"/>
    <a:srgbClr val="66C1BF"/>
    <a:srgbClr val="363636"/>
    <a:srgbClr val="4285F4"/>
    <a:srgbClr val="BAEC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0EE0132-90DD-4D0F-812B-F914B65E2E0C}">
  <a:tblStyle styleId="{E0EE0132-90DD-4D0F-812B-F914B65E2E0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5758FB7-9AC5-4552-8A53-C91805E547FA}" styleName="Style à thème 1 - Accentuation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191" autoAdjust="0"/>
    <p:restoredTop sz="91682" autoAdjust="0"/>
  </p:normalViewPr>
  <p:slideViewPr>
    <p:cSldViewPr snapToGrid="0">
      <p:cViewPr>
        <p:scale>
          <a:sx n="80" d="100"/>
          <a:sy n="80" d="100"/>
        </p:scale>
        <p:origin x="888" y="30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93b6b1ef90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93b6b1ef90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a:extLst>
            <a:ext uri="{FF2B5EF4-FFF2-40B4-BE49-F238E27FC236}">
              <a16:creationId xmlns:a16="http://schemas.microsoft.com/office/drawing/2014/main" id="{4106B20C-D22F-3BF3-CEB7-52AE2950212A}"/>
            </a:ext>
          </a:extLst>
        </p:cNvPr>
        <p:cNvGrpSpPr/>
        <p:nvPr/>
      </p:nvGrpSpPr>
      <p:grpSpPr>
        <a:xfrm>
          <a:off x="0" y="0"/>
          <a:ext cx="0" cy="0"/>
          <a:chOff x="0" y="0"/>
          <a:chExt cx="0" cy="0"/>
        </a:xfrm>
      </p:grpSpPr>
      <p:sp>
        <p:nvSpPr>
          <p:cNvPr id="134" name="Google Shape;134;g293b6b1ef90_0_209:notes">
            <a:extLst>
              <a:ext uri="{FF2B5EF4-FFF2-40B4-BE49-F238E27FC236}">
                <a16:creationId xmlns:a16="http://schemas.microsoft.com/office/drawing/2014/main" id="{A0923606-E94B-4085-5402-31D26D5817F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293b6b1ef90_0_209:notes">
            <a:extLst>
              <a:ext uri="{FF2B5EF4-FFF2-40B4-BE49-F238E27FC236}">
                <a16:creationId xmlns:a16="http://schemas.microsoft.com/office/drawing/2014/main" id="{BF8A5274-72F2-E29F-F714-7173E235002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9406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293b6b1ef90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293b6b1ef90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293b6b1ef90_0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293b6b1ef90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a:extLst>
            <a:ext uri="{FF2B5EF4-FFF2-40B4-BE49-F238E27FC236}">
              <a16:creationId xmlns:a16="http://schemas.microsoft.com/office/drawing/2014/main" id="{CC5497F6-EB33-4BDE-C69F-A30E66154EB7}"/>
            </a:ext>
          </a:extLst>
        </p:cNvPr>
        <p:cNvGrpSpPr/>
        <p:nvPr/>
      </p:nvGrpSpPr>
      <p:grpSpPr>
        <a:xfrm>
          <a:off x="0" y="0"/>
          <a:ext cx="0" cy="0"/>
          <a:chOff x="0" y="0"/>
          <a:chExt cx="0" cy="0"/>
        </a:xfrm>
      </p:grpSpPr>
      <p:sp>
        <p:nvSpPr>
          <p:cNvPr id="115" name="Google Shape;115;g293b6b1ef90_0_185:notes">
            <a:extLst>
              <a:ext uri="{FF2B5EF4-FFF2-40B4-BE49-F238E27FC236}">
                <a16:creationId xmlns:a16="http://schemas.microsoft.com/office/drawing/2014/main" id="{AEA560DD-7CF0-79F4-CCF1-8600F608DAB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293b6b1ef90_0_185:notes">
            <a:extLst>
              <a:ext uri="{FF2B5EF4-FFF2-40B4-BE49-F238E27FC236}">
                <a16:creationId xmlns:a16="http://schemas.microsoft.com/office/drawing/2014/main" id="{8FBCCB4E-8CB7-0DE7-47F1-EE1F47EBB34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8955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a:extLst>
            <a:ext uri="{FF2B5EF4-FFF2-40B4-BE49-F238E27FC236}">
              <a16:creationId xmlns:a16="http://schemas.microsoft.com/office/drawing/2014/main" id="{C456FF4C-4221-42B3-C9E0-21B684139655}"/>
            </a:ext>
          </a:extLst>
        </p:cNvPr>
        <p:cNvGrpSpPr/>
        <p:nvPr/>
      </p:nvGrpSpPr>
      <p:grpSpPr>
        <a:xfrm>
          <a:off x="0" y="0"/>
          <a:ext cx="0" cy="0"/>
          <a:chOff x="0" y="0"/>
          <a:chExt cx="0" cy="0"/>
        </a:xfrm>
      </p:grpSpPr>
      <p:sp>
        <p:nvSpPr>
          <p:cNvPr id="115" name="Google Shape;115;g293b6b1ef90_0_185:notes">
            <a:extLst>
              <a:ext uri="{FF2B5EF4-FFF2-40B4-BE49-F238E27FC236}">
                <a16:creationId xmlns:a16="http://schemas.microsoft.com/office/drawing/2014/main" id="{39BEC146-1942-D9AF-101A-FE8535A7C0D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293b6b1ef90_0_185:notes">
            <a:extLst>
              <a:ext uri="{FF2B5EF4-FFF2-40B4-BE49-F238E27FC236}">
                <a16:creationId xmlns:a16="http://schemas.microsoft.com/office/drawing/2014/main" id="{E514F85B-FCE5-98AC-E964-CD86EF189F2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0762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293b6b1ef90_0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293b6b1ef90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a:extLst>
            <a:ext uri="{FF2B5EF4-FFF2-40B4-BE49-F238E27FC236}">
              <a16:creationId xmlns:a16="http://schemas.microsoft.com/office/drawing/2014/main" id="{76288926-BC53-9E59-CE5E-CDF4921E9F6D}"/>
            </a:ext>
          </a:extLst>
        </p:cNvPr>
        <p:cNvGrpSpPr/>
        <p:nvPr/>
      </p:nvGrpSpPr>
      <p:grpSpPr>
        <a:xfrm>
          <a:off x="0" y="0"/>
          <a:ext cx="0" cy="0"/>
          <a:chOff x="0" y="0"/>
          <a:chExt cx="0" cy="0"/>
        </a:xfrm>
      </p:grpSpPr>
      <p:sp>
        <p:nvSpPr>
          <p:cNvPr id="115" name="Google Shape;115;g293b6b1ef90_0_185:notes">
            <a:extLst>
              <a:ext uri="{FF2B5EF4-FFF2-40B4-BE49-F238E27FC236}">
                <a16:creationId xmlns:a16="http://schemas.microsoft.com/office/drawing/2014/main" id="{C574FDD0-D1BA-5CDF-9DCC-51A8127645D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293b6b1ef90_0_185:notes">
            <a:extLst>
              <a:ext uri="{FF2B5EF4-FFF2-40B4-BE49-F238E27FC236}">
                <a16:creationId xmlns:a16="http://schemas.microsoft.com/office/drawing/2014/main" id="{C03EAE7F-29C6-DCF7-390A-EA6452296D3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989365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293b6b1ef90_0_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293b6b1ef90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29ff0eb518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29ff0eb518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dpi="0" rotWithShape="1">
          <a:blip r:embed="rId13">
            <a:alphaModFix amt="95000"/>
            <a:lum/>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1.jp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5000"/>
            <a:lum/>
          </a:blip>
          <a:srcRect/>
          <a:stretch>
            <a:fillRect t="-9000" b="-9000"/>
          </a:stretch>
        </a:blipFill>
        <a:effectLst/>
      </p:bgPr>
    </p:bg>
    <p:spTree>
      <p:nvGrpSpPr>
        <p:cNvPr id="1" name="Shape 53"/>
        <p:cNvGrpSpPr/>
        <p:nvPr/>
      </p:nvGrpSpPr>
      <p:grpSpPr>
        <a:xfrm>
          <a:off x="0" y="0"/>
          <a:ext cx="0" cy="0"/>
          <a:chOff x="0" y="0"/>
          <a:chExt cx="0" cy="0"/>
        </a:xfrm>
      </p:grpSpPr>
      <p:sp>
        <p:nvSpPr>
          <p:cNvPr id="4" name="Rectangle 3">
            <a:extLst>
              <a:ext uri="{FF2B5EF4-FFF2-40B4-BE49-F238E27FC236}">
                <a16:creationId xmlns:a16="http://schemas.microsoft.com/office/drawing/2014/main" id="{5791C5EE-2EAC-6F11-0D62-A25F4BBAABE9}"/>
              </a:ext>
            </a:extLst>
          </p:cNvPr>
          <p:cNvSpPr/>
          <p:nvPr/>
        </p:nvSpPr>
        <p:spPr>
          <a:xfrm>
            <a:off x="0" y="0"/>
            <a:ext cx="9144000" cy="5143500"/>
          </a:xfrm>
          <a:prstGeom prst="rect">
            <a:avLst/>
          </a:prstGeom>
          <a:gradFill flip="none" rotWithShape="1">
            <a:gsLst>
              <a:gs pos="0">
                <a:srgbClr val="66C1BF">
                  <a:alpha val="75000"/>
                </a:srgbClr>
              </a:gs>
              <a:gs pos="100000">
                <a:schemeClr val="bg1"/>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Google Shape;55;p13"/>
          <p:cNvSpPr txBox="1">
            <a:spLocks noGrp="1"/>
          </p:cNvSpPr>
          <p:nvPr>
            <p:ph type="subTitle" idx="1"/>
          </p:nvPr>
        </p:nvSpPr>
        <p:spPr>
          <a:xfrm>
            <a:off x="437743" y="2892884"/>
            <a:ext cx="4134257" cy="159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fr-FR" sz="1800" dirty="0">
                <a:solidFill>
                  <a:schemeClr val="tx1"/>
                </a:solidFill>
                <a:latin typeface="Poppins" panose="00000500000000000000" pitchFamily="2" charset="0"/>
                <a:ea typeface="Raleway"/>
                <a:cs typeface="Poppins" panose="00000500000000000000" pitchFamily="2" charset="0"/>
                <a:sym typeface="Raleway"/>
              </a:rPr>
              <a:t>Atteignez vos consommateurs cibles grâce à notre application</a:t>
            </a:r>
          </a:p>
          <a:p>
            <a:pPr marL="0" lvl="0" indent="0" algn="l" rtl="0">
              <a:spcBef>
                <a:spcPts val="0"/>
              </a:spcBef>
              <a:spcAft>
                <a:spcPts val="0"/>
              </a:spcAft>
              <a:buNone/>
            </a:pPr>
            <a:r>
              <a:rPr lang="fr-FR" sz="1800" b="1" dirty="0">
                <a:solidFill>
                  <a:srgbClr val="2E2C7E"/>
                </a:solidFill>
                <a:latin typeface="Poppins" panose="00000500000000000000" pitchFamily="2" charset="0"/>
                <a:ea typeface="Raleway"/>
                <a:cs typeface="Poppins" panose="00000500000000000000" pitchFamily="2" charset="0"/>
                <a:sym typeface="Raleway"/>
              </a:rPr>
              <a:t>Lancement au 1er trimestre 2024</a:t>
            </a:r>
            <a:endParaRPr sz="1800" b="1" dirty="0">
              <a:solidFill>
                <a:srgbClr val="2E2C7E"/>
              </a:solidFill>
              <a:latin typeface="Poppins" panose="00000500000000000000" pitchFamily="2" charset="0"/>
              <a:ea typeface="Raleway"/>
              <a:cs typeface="Poppins" panose="00000500000000000000" pitchFamily="2" charset="0"/>
              <a:sym typeface="Raleway"/>
            </a:endParaRPr>
          </a:p>
        </p:txBody>
      </p:sp>
      <p:pic>
        <p:nvPicPr>
          <p:cNvPr id="14" name="Image 13">
            <a:extLst>
              <a:ext uri="{FF2B5EF4-FFF2-40B4-BE49-F238E27FC236}">
                <a16:creationId xmlns:a16="http://schemas.microsoft.com/office/drawing/2014/main" id="{AF57EEBC-E68A-8BAE-E490-B225A676CE15}"/>
              </a:ext>
            </a:extLst>
          </p:cNvPr>
          <p:cNvPicPr>
            <a:picLocks noChangeAspect="1"/>
          </p:cNvPicPr>
          <p:nvPr/>
        </p:nvPicPr>
        <p:blipFill>
          <a:blip r:embed="rId4"/>
          <a:stretch>
            <a:fillRect/>
          </a:stretch>
        </p:blipFill>
        <p:spPr>
          <a:xfrm>
            <a:off x="4672071" y="572597"/>
            <a:ext cx="4034186" cy="3912987"/>
          </a:xfrm>
          <a:prstGeom prst="rect">
            <a:avLst/>
          </a:prstGeom>
          <a:effectLst>
            <a:glow rad="1079500">
              <a:srgbClr val="66C1BF">
                <a:alpha val="17000"/>
              </a:srgbClr>
            </a:glow>
          </a:effectLst>
        </p:spPr>
      </p:pic>
      <p:pic>
        <p:nvPicPr>
          <p:cNvPr id="3" name="Image 2">
            <a:extLst>
              <a:ext uri="{FF2B5EF4-FFF2-40B4-BE49-F238E27FC236}">
                <a16:creationId xmlns:a16="http://schemas.microsoft.com/office/drawing/2014/main" id="{01B8C2ED-465F-1407-49EB-479906900EC2}"/>
              </a:ext>
            </a:extLst>
          </p:cNvPr>
          <p:cNvPicPr>
            <a:picLocks noChangeAspect="1"/>
          </p:cNvPicPr>
          <p:nvPr/>
        </p:nvPicPr>
        <p:blipFill>
          <a:blip r:embed="rId5"/>
          <a:stretch>
            <a:fillRect/>
          </a:stretch>
        </p:blipFill>
        <p:spPr>
          <a:xfrm>
            <a:off x="544530" y="657916"/>
            <a:ext cx="1500731" cy="56154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5000"/>
            <a:lum/>
          </a:blip>
          <a:srcRect/>
          <a:stretch>
            <a:fillRect t="-9000" b="-9000"/>
          </a:stretch>
        </a:blipFill>
        <a:effectLst/>
      </p:bgPr>
    </p:bg>
    <p:spTree>
      <p:nvGrpSpPr>
        <p:cNvPr id="1" name="Shape 83"/>
        <p:cNvGrpSpPr/>
        <p:nvPr/>
      </p:nvGrpSpPr>
      <p:grpSpPr>
        <a:xfrm>
          <a:off x="0" y="0"/>
          <a:ext cx="0" cy="0"/>
          <a:chOff x="0" y="0"/>
          <a:chExt cx="0" cy="0"/>
        </a:xfrm>
      </p:grpSpPr>
      <p:sp>
        <p:nvSpPr>
          <p:cNvPr id="16" name="Rectangle 15">
            <a:extLst>
              <a:ext uri="{FF2B5EF4-FFF2-40B4-BE49-F238E27FC236}">
                <a16:creationId xmlns:a16="http://schemas.microsoft.com/office/drawing/2014/main" id="{36A3FBA3-1A1E-5986-9686-CFEED6914032}"/>
              </a:ext>
            </a:extLst>
          </p:cNvPr>
          <p:cNvSpPr/>
          <p:nvPr/>
        </p:nvSpPr>
        <p:spPr>
          <a:xfrm>
            <a:off x="3382411" y="3614673"/>
            <a:ext cx="2448106" cy="307777"/>
          </a:xfrm>
          <a:prstGeom prst="rect">
            <a:avLst/>
          </a:prstGeom>
          <a:noFill/>
        </p:spPr>
        <p:txBody>
          <a:bodyPr wrap="none" lIns="91440" tIns="45720" rIns="91440" bIns="45720">
            <a:spAutoFit/>
          </a:bodyPr>
          <a:lstStyle/>
          <a:p>
            <a:pPr marL="0" lvl="0" indent="0" algn="l" rtl="0">
              <a:spcBef>
                <a:spcPts val="0"/>
              </a:spcBef>
              <a:spcAft>
                <a:spcPts val="1200"/>
              </a:spcAft>
              <a:buNone/>
            </a:pPr>
            <a:r>
              <a:rPr lang="en-GB" dirty="0">
                <a:latin typeface="Poppins" panose="00000500000000000000" pitchFamily="2" charset="0"/>
                <a:ea typeface="Raleway"/>
                <a:cs typeface="Poppins" panose="00000500000000000000" pitchFamily="2" charset="0"/>
                <a:sym typeface="Raleway"/>
              </a:rPr>
              <a:t>Anchor adaptive banner</a:t>
            </a:r>
          </a:p>
        </p:txBody>
      </p:sp>
      <p:pic>
        <p:nvPicPr>
          <p:cNvPr id="5" name="Image 4">
            <a:extLst>
              <a:ext uri="{FF2B5EF4-FFF2-40B4-BE49-F238E27FC236}">
                <a16:creationId xmlns:a16="http://schemas.microsoft.com/office/drawing/2014/main" id="{EE2C25F1-DF02-D894-489F-85D094A4283C}"/>
              </a:ext>
            </a:extLst>
          </p:cNvPr>
          <p:cNvPicPr>
            <a:picLocks noChangeAspect="1"/>
          </p:cNvPicPr>
          <p:nvPr/>
        </p:nvPicPr>
        <p:blipFill rotWithShape="1">
          <a:blip r:embed="rId4"/>
          <a:srcRect l="60024" t="16193" r="21198" b="13934"/>
          <a:stretch/>
        </p:blipFill>
        <p:spPr>
          <a:xfrm>
            <a:off x="4146833" y="1528827"/>
            <a:ext cx="851282" cy="1786272"/>
          </a:xfrm>
          <a:prstGeom prst="rect">
            <a:avLst/>
          </a:prstGeom>
        </p:spPr>
      </p:pic>
      <p:sp>
        <p:nvSpPr>
          <p:cNvPr id="84" name="Google Shape;84;p16"/>
          <p:cNvSpPr txBox="1">
            <a:spLocks noGrp="1"/>
          </p:cNvSpPr>
          <p:nvPr>
            <p:ph type="title"/>
          </p:nvPr>
        </p:nvSpPr>
        <p:spPr>
          <a:xfrm>
            <a:off x="204537" y="445025"/>
            <a:ext cx="8734926"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sz="1800" b="1" dirty="0">
                <a:solidFill>
                  <a:srgbClr val="2E2C7E"/>
                </a:solidFill>
                <a:latin typeface="Poppins" panose="00000500000000000000" pitchFamily="2" charset="0"/>
                <a:ea typeface="Raleway"/>
                <a:cs typeface="Poppins" panose="00000500000000000000" pitchFamily="2" charset="0"/>
                <a:sym typeface="Raleway"/>
              </a:rPr>
              <a:t>Formats publicitaires disponibles sur l'application FlyPool (iOS ; Android)</a:t>
            </a:r>
            <a:endParaRPr sz="1800" b="1" dirty="0">
              <a:solidFill>
                <a:srgbClr val="2E2C7E"/>
              </a:solidFill>
              <a:latin typeface="Poppins" panose="00000500000000000000" pitchFamily="2" charset="0"/>
              <a:ea typeface="Raleway"/>
              <a:cs typeface="Poppins" panose="00000500000000000000" pitchFamily="2" charset="0"/>
              <a:sym typeface="Raleway"/>
            </a:endParaRPr>
          </a:p>
        </p:txBody>
      </p:sp>
      <p:pic>
        <p:nvPicPr>
          <p:cNvPr id="3" name="Image 2">
            <a:extLst>
              <a:ext uri="{FF2B5EF4-FFF2-40B4-BE49-F238E27FC236}">
                <a16:creationId xmlns:a16="http://schemas.microsoft.com/office/drawing/2014/main" id="{38DAA065-E903-F5B9-060D-AB4DB280D533}"/>
              </a:ext>
            </a:extLst>
          </p:cNvPr>
          <p:cNvPicPr>
            <a:picLocks noChangeAspect="1"/>
          </p:cNvPicPr>
          <p:nvPr/>
        </p:nvPicPr>
        <p:blipFill rotWithShape="1">
          <a:blip r:embed="rId5"/>
          <a:srcRect l="9365" t="4684" r="9610" b="15427"/>
          <a:stretch/>
        </p:blipFill>
        <p:spPr>
          <a:xfrm>
            <a:off x="406300" y="1484306"/>
            <a:ext cx="2258524" cy="1830793"/>
          </a:xfrm>
          <a:prstGeom prst="rect">
            <a:avLst/>
          </a:prstGeom>
        </p:spPr>
      </p:pic>
      <p:pic>
        <p:nvPicPr>
          <p:cNvPr id="9" name="Image 8">
            <a:extLst>
              <a:ext uri="{FF2B5EF4-FFF2-40B4-BE49-F238E27FC236}">
                <a16:creationId xmlns:a16="http://schemas.microsoft.com/office/drawing/2014/main" id="{0916CDF7-37C8-9F85-C964-E9D927BF4A7D}"/>
              </a:ext>
            </a:extLst>
          </p:cNvPr>
          <p:cNvPicPr>
            <a:picLocks noChangeAspect="1"/>
          </p:cNvPicPr>
          <p:nvPr/>
        </p:nvPicPr>
        <p:blipFill rotWithShape="1">
          <a:blip r:embed="rId6"/>
          <a:srcRect l="18235" t="11075" r="41661" b="30936"/>
          <a:stretch/>
        </p:blipFill>
        <p:spPr>
          <a:xfrm>
            <a:off x="6141540" y="1497846"/>
            <a:ext cx="2421435" cy="1818639"/>
          </a:xfrm>
          <a:prstGeom prst="rect">
            <a:avLst/>
          </a:prstGeom>
          <a:effectLst>
            <a:glow rad="12700">
              <a:srgbClr val="B3D1FE"/>
            </a:glow>
          </a:effectLst>
        </p:spPr>
      </p:pic>
      <p:cxnSp>
        <p:nvCxnSpPr>
          <p:cNvPr id="11" name="Connecteur droit avec flèche 10">
            <a:extLst>
              <a:ext uri="{FF2B5EF4-FFF2-40B4-BE49-F238E27FC236}">
                <a16:creationId xmlns:a16="http://schemas.microsoft.com/office/drawing/2014/main" id="{44E6B6E6-7648-8A55-7463-8A3DA1AC398E}"/>
              </a:ext>
            </a:extLst>
          </p:cNvPr>
          <p:cNvCxnSpPr>
            <a:cxnSpLocks/>
          </p:cNvCxnSpPr>
          <p:nvPr/>
        </p:nvCxnSpPr>
        <p:spPr>
          <a:xfrm>
            <a:off x="7156763" y="2393073"/>
            <a:ext cx="445226" cy="0"/>
          </a:xfrm>
          <a:prstGeom prst="straightConnector1">
            <a:avLst/>
          </a:prstGeom>
          <a:ln w="15875">
            <a:headEnd w="sm" len="sm"/>
            <a:tailEnd type="arrow" w="med" len="med"/>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6CEE711F-AFF6-457F-F611-2D4FC13FE396}"/>
              </a:ext>
            </a:extLst>
          </p:cNvPr>
          <p:cNvSpPr/>
          <p:nvPr/>
        </p:nvSpPr>
        <p:spPr>
          <a:xfrm>
            <a:off x="287036" y="3610897"/>
            <a:ext cx="2685351" cy="307777"/>
          </a:xfrm>
          <a:prstGeom prst="rect">
            <a:avLst/>
          </a:prstGeom>
          <a:noFill/>
        </p:spPr>
        <p:txBody>
          <a:bodyPr wrap="none" lIns="91440" tIns="45720" rIns="91440" bIns="45720">
            <a:spAutoFit/>
          </a:bodyPr>
          <a:lstStyle/>
          <a:p>
            <a:pPr algn="ctr"/>
            <a:r>
              <a:rPr lang="fr-FR" cap="none" spc="0" dirty="0">
                <a:ln w="0"/>
                <a:solidFill>
                  <a:schemeClr val="tx1"/>
                </a:solidFill>
                <a:latin typeface="Poppins" panose="00000500000000000000" pitchFamily="2" charset="0"/>
                <a:cs typeface="Poppins" panose="00000500000000000000" pitchFamily="2" charset="0"/>
              </a:rPr>
              <a:t>Bannière adaptative pliable</a:t>
            </a:r>
          </a:p>
        </p:txBody>
      </p:sp>
      <p:sp>
        <p:nvSpPr>
          <p:cNvPr id="19" name="Rectangle 18">
            <a:extLst>
              <a:ext uri="{FF2B5EF4-FFF2-40B4-BE49-F238E27FC236}">
                <a16:creationId xmlns:a16="http://schemas.microsoft.com/office/drawing/2014/main" id="{668A77F2-43CA-3353-4BCD-6BE46A1F231B}"/>
              </a:ext>
            </a:extLst>
          </p:cNvPr>
          <p:cNvSpPr/>
          <p:nvPr/>
        </p:nvSpPr>
        <p:spPr>
          <a:xfrm>
            <a:off x="5830517" y="3610897"/>
            <a:ext cx="3280065" cy="307777"/>
          </a:xfrm>
          <a:prstGeom prst="rect">
            <a:avLst/>
          </a:prstGeom>
          <a:noFill/>
        </p:spPr>
        <p:txBody>
          <a:bodyPr wrap="none" lIns="91440" tIns="45720" rIns="91440" bIns="45720">
            <a:spAutoFit/>
          </a:bodyPr>
          <a:lstStyle/>
          <a:p>
            <a:pPr marL="0" lvl="0" indent="0" algn="l" rtl="0">
              <a:spcBef>
                <a:spcPts val="0"/>
              </a:spcBef>
              <a:spcAft>
                <a:spcPts val="1200"/>
              </a:spcAft>
              <a:buNone/>
            </a:pPr>
            <a:r>
              <a:rPr lang="en-GB" sz="1400" dirty="0" err="1">
                <a:latin typeface="Poppins" panose="00000500000000000000" pitchFamily="2" charset="0"/>
                <a:ea typeface="Raleway"/>
                <a:cs typeface="Poppins" panose="00000500000000000000" pitchFamily="2" charset="0"/>
                <a:sym typeface="Raleway"/>
              </a:rPr>
              <a:t>Bannière</a:t>
            </a:r>
            <a:r>
              <a:rPr lang="en-GB" sz="1400" dirty="0">
                <a:latin typeface="Poppins" panose="00000500000000000000" pitchFamily="2" charset="0"/>
                <a:ea typeface="Raleway"/>
                <a:cs typeface="Poppins" panose="00000500000000000000" pitchFamily="2" charset="0"/>
                <a:sym typeface="Raleway"/>
              </a:rPr>
              <a:t> </a:t>
            </a:r>
            <a:r>
              <a:rPr lang="en-GB" sz="1400" dirty="0" err="1">
                <a:latin typeface="Poppins" panose="00000500000000000000" pitchFamily="2" charset="0"/>
                <a:ea typeface="Raleway"/>
                <a:cs typeface="Poppins" panose="00000500000000000000" pitchFamily="2" charset="0"/>
                <a:sym typeface="Raleway"/>
              </a:rPr>
              <a:t>interstitielle</a:t>
            </a:r>
            <a:r>
              <a:rPr lang="en-GB" sz="1400" dirty="0">
                <a:latin typeface="Poppins" panose="00000500000000000000" pitchFamily="2" charset="0"/>
                <a:ea typeface="Raleway"/>
                <a:cs typeface="Poppins" panose="00000500000000000000" pitchFamily="2" charset="0"/>
                <a:sym typeface="Raleway"/>
              </a:rPr>
              <a:t> (plein </a:t>
            </a:r>
            <a:r>
              <a:rPr lang="en-GB" sz="1400" dirty="0" err="1">
                <a:latin typeface="Poppins" panose="00000500000000000000" pitchFamily="2" charset="0"/>
                <a:ea typeface="Raleway"/>
                <a:cs typeface="Poppins" panose="00000500000000000000" pitchFamily="2" charset="0"/>
                <a:sym typeface="Raleway"/>
              </a:rPr>
              <a:t>écran</a:t>
            </a:r>
            <a:r>
              <a:rPr lang="en-GB" sz="1400" dirty="0">
                <a:latin typeface="Poppins" panose="00000500000000000000" pitchFamily="2" charset="0"/>
                <a:ea typeface="Raleway"/>
                <a:cs typeface="Poppins" panose="00000500000000000000" pitchFamily="2" charset="0"/>
                <a:sym typeface="Raleway"/>
              </a:rPr>
              <a:t>)</a:t>
            </a:r>
          </a:p>
        </p:txBody>
      </p:sp>
      <p:sp>
        <p:nvSpPr>
          <p:cNvPr id="22" name="Rectangle 21">
            <a:extLst>
              <a:ext uri="{FF2B5EF4-FFF2-40B4-BE49-F238E27FC236}">
                <a16:creationId xmlns:a16="http://schemas.microsoft.com/office/drawing/2014/main" id="{2F684B54-97D5-5019-309A-78476C327F64}"/>
              </a:ext>
            </a:extLst>
          </p:cNvPr>
          <p:cNvSpPr/>
          <p:nvPr/>
        </p:nvSpPr>
        <p:spPr>
          <a:xfrm>
            <a:off x="311700" y="4358848"/>
            <a:ext cx="8422867" cy="461665"/>
          </a:xfrm>
          <a:prstGeom prst="rect">
            <a:avLst/>
          </a:prstGeom>
          <a:noFill/>
        </p:spPr>
        <p:txBody>
          <a:bodyPr wrap="square" lIns="91440" tIns="45720" rIns="91440" bIns="45720">
            <a:spAutoFit/>
          </a:bodyPr>
          <a:lstStyle/>
          <a:p>
            <a:pPr marL="0" lvl="0" indent="0" algn="l" rtl="0">
              <a:spcBef>
                <a:spcPts val="0"/>
              </a:spcBef>
              <a:spcAft>
                <a:spcPts val="1200"/>
              </a:spcAft>
              <a:buNone/>
            </a:pPr>
            <a:r>
              <a:rPr lang="fr-FR" sz="1200" dirty="0">
                <a:latin typeface="Poppins" panose="00000500000000000000" pitchFamily="2" charset="0"/>
                <a:ea typeface="Raleway"/>
                <a:cs typeface="Poppins" panose="00000500000000000000" pitchFamily="2" charset="0"/>
                <a:sym typeface="Raleway"/>
              </a:rPr>
              <a:t>Également disponible : bannières publicitaires natives, conçues pour promouvoir votre application mobile et les installations de lecteur; bannières App Open (75% de l’écran initial de l’application)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6">
          <a:extLst>
            <a:ext uri="{FF2B5EF4-FFF2-40B4-BE49-F238E27FC236}">
              <a16:creationId xmlns:a16="http://schemas.microsoft.com/office/drawing/2014/main" id="{659EEBE7-806B-685E-F510-0C13BF7E0DB4}"/>
            </a:ext>
          </a:extLst>
        </p:cNvPr>
        <p:cNvGrpSpPr/>
        <p:nvPr/>
      </p:nvGrpSpPr>
      <p:grpSpPr>
        <a:xfrm>
          <a:off x="0" y="0"/>
          <a:ext cx="0" cy="0"/>
          <a:chOff x="0" y="0"/>
          <a:chExt cx="0" cy="0"/>
        </a:xfrm>
      </p:grpSpPr>
      <p:sp>
        <p:nvSpPr>
          <p:cNvPr id="4" name="Google Shape;137;p23">
            <a:extLst>
              <a:ext uri="{FF2B5EF4-FFF2-40B4-BE49-F238E27FC236}">
                <a16:creationId xmlns:a16="http://schemas.microsoft.com/office/drawing/2014/main" id="{095958BF-C6F7-3A3F-735F-1E085B85AF7E}"/>
              </a:ext>
            </a:extLst>
          </p:cNvPr>
          <p:cNvSpPr txBox="1">
            <a:spLocks/>
          </p:cNvSpPr>
          <p:nvPr/>
        </p:nvSpPr>
        <p:spPr>
          <a:xfrm>
            <a:off x="148724" y="209551"/>
            <a:ext cx="6189445" cy="54201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SzPts val="990"/>
            </a:pPr>
            <a:r>
              <a:rPr lang="en-US" sz="2400" b="1" dirty="0">
                <a:solidFill>
                  <a:srgbClr val="2E2C7E"/>
                </a:solidFill>
                <a:latin typeface="Poppins" panose="00000500000000000000" pitchFamily="2" charset="0"/>
                <a:ea typeface="Raleway"/>
                <a:cs typeface="Poppins" panose="00000500000000000000" pitchFamily="2" charset="0"/>
                <a:sym typeface="Raleway"/>
              </a:rPr>
              <a:t>Formats </a:t>
            </a:r>
            <a:r>
              <a:rPr lang="en-US" sz="2400" b="1" dirty="0" err="1">
                <a:solidFill>
                  <a:srgbClr val="2E2C7E"/>
                </a:solidFill>
                <a:latin typeface="Poppins" panose="00000500000000000000" pitchFamily="2" charset="0"/>
                <a:ea typeface="Raleway"/>
                <a:cs typeface="Poppins" panose="00000500000000000000" pitchFamily="2" charset="0"/>
                <a:sym typeface="Raleway"/>
              </a:rPr>
              <a:t>publicitaires</a:t>
            </a:r>
            <a:r>
              <a:rPr lang="en-US" sz="2400" b="1" dirty="0">
                <a:solidFill>
                  <a:srgbClr val="2E2C7E"/>
                </a:solidFill>
                <a:latin typeface="Poppins" panose="00000500000000000000" pitchFamily="2" charset="0"/>
                <a:ea typeface="Raleway"/>
                <a:cs typeface="Poppins" panose="00000500000000000000" pitchFamily="2" charset="0"/>
                <a:sym typeface="Raleway"/>
              </a:rPr>
              <a:t> </a:t>
            </a:r>
            <a:r>
              <a:rPr lang="en-US" sz="2400" b="1" dirty="0" err="1">
                <a:solidFill>
                  <a:srgbClr val="2E2C7E"/>
                </a:solidFill>
                <a:latin typeface="Poppins" panose="00000500000000000000" pitchFamily="2" charset="0"/>
                <a:ea typeface="Raleway"/>
                <a:cs typeface="Poppins" panose="00000500000000000000" pitchFamily="2" charset="0"/>
                <a:sym typeface="Raleway"/>
              </a:rPr>
              <a:t>disponibles</a:t>
            </a:r>
            <a:r>
              <a:rPr lang="en-US" sz="2400" b="1" dirty="0">
                <a:solidFill>
                  <a:srgbClr val="2E2C7E"/>
                </a:solidFill>
                <a:latin typeface="Poppins" panose="00000500000000000000" pitchFamily="2" charset="0"/>
                <a:ea typeface="Raleway"/>
                <a:cs typeface="Poppins" panose="00000500000000000000" pitchFamily="2" charset="0"/>
                <a:sym typeface="Raleway"/>
              </a:rPr>
              <a:t> : </a:t>
            </a:r>
            <a:endParaRPr lang="en-US" sz="2400" dirty="0">
              <a:solidFill>
                <a:srgbClr val="2E2C7E"/>
              </a:solidFill>
              <a:latin typeface="Poppins" panose="00000500000000000000" pitchFamily="2" charset="0"/>
              <a:ea typeface="Raleway"/>
              <a:cs typeface="Poppins" panose="00000500000000000000" pitchFamily="2" charset="0"/>
              <a:sym typeface="Raleway"/>
            </a:endParaRPr>
          </a:p>
        </p:txBody>
      </p:sp>
      <p:sp>
        <p:nvSpPr>
          <p:cNvPr id="7" name="ZoneTexte 6">
            <a:extLst>
              <a:ext uri="{FF2B5EF4-FFF2-40B4-BE49-F238E27FC236}">
                <a16:creationId xmlns:a16="http://schemas.microsoft.com/office/drawing/2014/main" id="{1F9C2589-C731-4636-8442-EC883ED1BC38}"/>
              </a:ext>
            </a:extLst>
          </p:cNvPr>
          <p:cNvSpPr txBox="1"/>
          <p:nvPr/>
        </p:nvSpPr>
        <p:spPr>
          <a:xfrm>
            <a:off x="146100" y="2417859"/>
            <a:ext cx="3051318" cy="261610"/>
          </a:xfrm>
          <a:prstGeom prst="rect">
            <a:avLst/>
          </a:prstGeom>
          <a:noFill/>
        </p:spPr>
        <p:txBody>
          <a:bodyPr wrap="square">
            <a:spAutoFit/>
          </a:bodyPr>
          <a:lstStyle/>
          <a:p>
            <a:pPr algn="ctr">
              <a:buSzPts val="990"/>
            </a:pPr>
            <a:r>
              <a:rPr lang="fr-FR" sz="1100" dirty="0">
                <a:solidFill>
                  <a:schemeClr val="tx1"/>
                </a:solidFill>
                <a:latin typeface="Poppins" panose="00000500000000000000" pitchFamily="2" charset="0"/>
                <a:ea typeface="Raleway"/>
                <a:cs typeface="Poppins" panose="00000500000000000000" pitchFamily="2" charset="0"/>
                <a:sym typeface="Raleway"/>
              </a:rPr>
              <a:t>Bannière 300x600 / sur le magasin </a:t>
            </a:r>
          </a:p>
        </p:txBody>
      </p:sp>
      <p:pic>
        <p:nvPicPr>
          <p:cNvPr id="3074" name="Picture 2" descr="The Top Performing Google Display Ad Sizes in 2024">
            <a:extLst>
              <a:ext uri="{FF2B5EF4-FFF2-40B4-BE49-F238E27FC236}">
                <a16:creationId xmlns:a16="http://schemas.microsoft.com/office/drawing/2014/main" id="{CDB2235A-41C9-1636-1301-B631296157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672" y="897570"/>
            <a:ext cx="1834736" cy="1374281"/>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id="{841264DA-155F-D51E-8C0E-A3CE7EF9861F}"/>
              </a:ext>
            </a:extLst>
          </p:cNvPr>
          <p:cNvSpPr txBox="1"/>
          <p:nvPr/>
        </p:nvSpPr>
        <p:spPr>
          <a:xfrm>
            <a:off x="3347971" y="2417859"/>
            <a:ext cx="2439218" cy="261610"/>
          </a:xfrm>
          <a:prstGeom prst="rect">
            <a:avLst/>
          </a:prstGeom>
          <a:noFill/>
        </p:spPr>
        <p:txBody>
          <a:bodyPr wrap="square">
            <a:spAutoFit/>
          </a:bodyPr>
          <a:lstStyle/>
          <a:p>
            <a:r>
              <a:rPr lang="fr-FR" sz="1100" dirty="0">
                <a:solidFill>
                  <a:schemeClr val="tx1"/>
                </a:solidFill>
                <a:latin typeface="Poppins" panose="00000500000000000000" pitchFamily="2" charset="0"/>
                <a:ea typeface="Raleway"/>
                <a:cs typeface="Poppins" panose="00000500000000000000" pitchFamily="2" charset="0"/>
                <a:sym typeface="Raleway"/>
              </a:rPr>
              <a:t>320 x 50 : Classement mobile </a:t>
            </a:r>
          </a:p>
        </p:txBody>
      </p:sp>
      <p:pic>
        <p:nvPicPr>
          <p:cNvPr id="3076" name="Picture 4" descr="10 Best Mobile Ad Sizes and Ad Formats for 2023 | Setupad">
            <a:extLst>
              <a:ext uri="{FF2B5EF4-FFF2-40B4-BE49-F238E27FC236}">
                <a16:creationId xmlns:a16="http://schemas.microsoft.com/office/drawing/2014/main" id="{7E11EE3B-7891-6ACD-75FD-26A4ACABE1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6357" y="839778"/>
            <a:ext cx="762446" cy="1432073"/>
          </a:xfrm>
          <a:prstGeom prst="rect">
            <a:avLst/>
          </a:prstGeom>
          <a:noFill/>
          <a:extLst>
            <a:ext uri="{909E8E84-426E-40DD-AFC4-6F175D3DCCD1}">
              <a14:hiddenFill xmlns:a14="http://schemas.microsoft.com/office/drawing/2010/main">
                <a:solidFill>
                  <a:srgbClr val="FFFFFF"/>
                </a:solidFill>
              </a14:hiddenFill>
            </a:ext>
          </a:extLst>
        </p:spPr>
      </p:pic>
      <p:sp>
        <p:nvSpPr>
          <p:cNvPr id="11" name="ZoneTexte 10">
            <a:extLst>
              <a:ext uri="{FF2B5EF4-FFF2-40B4-BE49-F238E27FC236}">
                <a16:creationId xmlns:a16="http://schemas.microsoft.com/office/drawing/2014/main" id="{B666C9EA-487E-EB0B-DD1D-67DB35C097EC}"/>
              </a:ext>
            </a:extLst>
          </p:cNvPr>
          <p:cNvSpPr txBox="1"/>
          <p:nvPr/>
        </p:nvSpPr>
        <p:spPr>
          <a:xfrm>
            <a:off x="5887233" y="2417859"/>
            <a:ext cx="2865796" cy="261610"/>
          </a:xfrm>
          <a:prstGeom prst="rect">
            <a:avLst/>
          </a:prstGeom>
          <a:noFill/>
        </p:spPr>
        <p:txBody>
          <a:bodyPr wrap="square">
            <a:spAutoFit/>
          </a:bodyPr>
          <a:lstStyle/>
          <a:p>
            <a:pPr algn="ctr"/>
            <a:r>
              <a:rPr lang="fr-FR" sz="1100" dirty="0">
                <a:solidFill>
                  <a:schemeClr val="tx1"/>
                </a:solidFill>
                <a:latin typeface="Poppins" panose="00000500000000000000" pitchFamily="2" charset="0"/>
                <a:ea typeface="Raleway"/>
                <a:cs typeface="Poppins" panose="00000500000000000000" pitchFamily="2" charset="0"/>
                <a:sym typeface="Raleway"/>
              </a:rPr>
              <a:t>480 x 32 : Bannière mobile (paysage) </a:t>
            </a:r>
            <a:endParaRPr lang="fr-CM" sz="1100" dirty="0"/>
          </a:p>
        </p:txBody>
      </p:sp>
      <p:sp>
        <p:nvSpPr>
          <p:cNvPr id="12" name="AutoShape 6" descr="ขนาดแบนเนอร์(Banner Sizes) ขนาดมาตรฐานเว็บไซต์และมือถือ ปี 2023">
            <a:extLst>
              <a:ext uri="{FF2B5EF4-FFF2-40B4-BE49-F238E27FC236}">
                <a16:creationId xmlns:a16="http://schemas.microsoft.com/office/drawing/2014/main" id="{6A24CA93-95AD-62EC-2B7B-3C1DEEB9D5D8}"/>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M"/>
          </a:p>
        </p:txBody>
      </p:sp>
      <p:pic>
        <p:nvPicPr>
          <p:cNvPr id="15" name="Image 14">
            <a:extLst>
              <a:ext uri="{FF2B5EF4-FFF2-40B4-BE49-F238E27FC236}">
                <a16:creationId xmlns:a16="http://schemas.microsoft.com/office/drawing/2014/main" id="{005D80CB-B98B-3749-F4B3-0268A75ED226}"/>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949" b="92347" l="10000" r="90000">
                        <a14:foregroundMark x1="51531" y1="24362" x2="47653" y2="28699"/>
                        <a14:foregroundMark x1="47653" y1="28699" x2="43980" y2="33801"/>
                        <a14:foregroundMark x1="36327" y1="28699" x2="36531" y2="40689"/>
                        <a14:foregroundMark x1="36020" y1="39923" x2="36020" y2="65561"/>
                        <a14:foregroundMark x1="36020" y1="85714" x2="39082" y2="92347"/>
                        <a14:foregroundMark x1="58980" y1="87372" x2="55102" y2="85204"/>
                        <a14:foregroundMark x1="48980" y1="57781" x2="48265" y2="50128"/>
                        <a14:foregroundMark x1="64184" y1="28444" x2="64184" y2="37500"/>
                        <a14:foregroundMark x1="63980" y1="38776" x2="63878" y2="53827"/>
                        <a14:foregroundMark x1="63673" y1="60587" x2="63673" y2="60587"/>
                        <a14:foregroundMark x1="63980" y1="66709" x2="63980" y2="66709"/>
                        <a14:foregroundMark x1="63673" y1="74745" x2="63673" y2="74745"/>
                        <a14:foregroundMark x1="63673" y1="82781" x2="63673" y2="82781"/>
                        <a14:foregroundMark x1="63878" y1="78699" x2="63878" y2="78699"/>
                        <a14:foregroundMark x1="63061" y1="65051" x2="62857" y2="60204"/>
                        <a14:foregroundMark x1="38673" y1="30867" x2="36939" y2="51658"/>
                        <a14:foregroundMark x1="36735" y1="60587" x2="38163" y2="71173"/>
                        <a14:foregroundMark x1="40102" y1="76658" x2="38163" y2="84949"/>
                      </a14:backgroundRemoval>
                    </a14:imgEffect>
                  </a14:imgLayer>
                </a14:imgProps>
              </a:ext>
            </a:extLst>
          </a:blip>
          <a:stretch>
            <a:fillRect/>
          </a:stretch>
        </p:blipFill>
        <p:spPr>
          <a:xfrm>
            <a:off x="6076205" y="338204"/>
            <a:ext cx="2559810" cy="2047848"/>
          </a:xfrm>
          <a:prstGeom prst="rect">
            <a:avLst/>
          </a:prstGeom>
        </p:spPr>
      </p:pic>
      <p:pic>
        <p:nvPicPr>
          <p:cNvPr id="3082" name="Picture 10" descr="Best-Performing Banner Sizes For Digital Advertising In 2023">
            <a:extLst>
              <a:ext uri="{FF2B5EF4-FFF2-40B4-BE49-F238E27FC236}">
                <a16:creationId xmlns:a16="http://schemas.microsoft.com/office/drawing/2014/main" id="{EB678D97-2110-D22A-8BBC-8BB1201B2AA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24159" y="3106390"/>
            <a:ext cx="1463428" cy="1485900"/>
          </a:xfrm>
          <a:prstGeom prst="rect">
            <a:avLst/>
          </a:prstGeom>
          <a:noFill/>
          <a:extLst>
            <a:ext uri="{909E8E84-426E-40DD-AFC4-6F175D3DCCD1}">
              <a14:hiddenFill xmlns:a14="http://schemas.microsoft.com/office/drawing/2010/main">
                <a:solidFill>
                  <a:srgbClr val="FFFFFF"/>
                </a:solidFill>
              </a14:hiddenFill>
            </a:ext>
          </a:extLst>
        </p:spPr>
      </p:pic>
      <p:sp>
        <p:nvSpPr>
          <p:cNvPr id="17" name="ZoneTexte 16">
            <a:extLst>
              <a:ext uri="{FF2B5EF4-FFF2-40B4-BE49-F238E27FC236}">
                <a16:creationId xmlns:a16="http://schemas.microsoft.com/office/drawing/2014/main" id="{C157B1B6-EB7A-9571-CBD5-B566DD54C887}"/>
              </a:ext>
            </a:extLst>
          </p:cNvPr>
          <p:cNvSpPr txBox="1"/>
          <p:nvPr/>
        </p:nvSpPr>
        <p:spPr>
          <a:xfrm>
            <a:off x="212702" y="4641882"/>
            <a:ext cx="2862676" cy="261610"/>
          </a:xfrm>
          <a:prstGeom prst="rect">
            <a:avLst/>
          </a:prstGeom>
          <a:noFill/>
        </p:spPr>
        <p:txBody>
          <a:bodyPr wrap="square">
            <a:spAutoFit/>
          </a:bodyPr>
          <a:lstStyle/>
          <a:p>
            <a:pPr algn="ctr"/>
            <a:r>
              <a:rPr lang="fr-FR" sz="1100" dirty="0">
                <a:solidFill>
                  <a:schemeClr val="tx1"/>
                </a:solidFill>
                <a:latin typeface="Poppins" panose="00000500000000000000" pitchFamily="2" charset="0"/>
                <a:ea typeface="Raleway"/>
                <a:cs typeface="Poppins" panose="00000500000000000000" pitchFamily="2" charset="0"/>
                <a:sym typeface="Raleway"/>
              </a:rPr>
              <a:t>320 x 100 : Grande bannière mobile</a:t>
            </a:r>
            <a:endParaRPr lang="fr-CM" sz="1100" dirty="0"/>
          </a:p>
        </p:txBody>
      </p:sp>
      <p:pic>
        <p:nvPicPr>
          <p:cNvPr id="3084" name="Picture 12" descr="10 Best Mobile Ad Sizes and Ad Formats for 2023 | Setupad">
            <a:extLst>
              <a:ext uri="{FF2B5EF4-FFF2-40B4-BE49-F238E27FC236}">
                <a16:creationId xmlns:a16="http://schemas.microsoft.com/office/drawing/2014/main" id="{28D5732D-9BC8-252D-8736-869EA20A157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99273" y="3054316"/>
            <a:ext cx="1945453" cy="1493312"/>
          </a:xfrm>
          <a:prstGeom prst="rect">
            <a:avLst/>
          </a:prstGeom>
          <a:noFill/>
          <a:extLst>
            <a:ext uri="{909E8E84-426E-40DD-AFC4-6F175D3DCCD1}">
              <a14:hiddenFill xmlns:a14="http://schemas.microsoft.com/office/drawing/2010/main">
                <a:solidFill>
                  <a:srgbClr val="FFFFFF"/>
                </a:solidFill>
              </a14:hiddenFill>
            </a:ext>
          </a:extLst>
        </p:spPr>
      </p:pic>
      <p:sp>
        <p:nvSpPr>
          <p:cNvPr id="19" name="ZoneTexte 18">
            <a:extLst>
              <a:ext uri="{FF2B5EF4-FFF2-40B4-BE49-F238E27FC236}">
                <a16:creationId xmlns:a16="http://schemas.microsoft.com/office/drawing/2014/main" id="{3D8CC6DA-9E54-D888-D9AB-2EC20790F63B}"/>
              </a:ext>
            </a:extLst>
          </p:cNvPr>
          <p:cNvSpPr txBox="1"/>
          <p:nvPr/>
        </p:nvSpPr>
        <p:spPr>
          <a:xfrm>
            <a:off x="3197417" y="4592290"/>
            <a:ext cx="2738914" cy="430887"/>
          </a:xfrm>
          <a:prstGeom prst="rect">
            <a:avLst/>
          </a:prstGeom>
          <a:noFill/>
        </p:spPr>
        <p:txBody>
          <a:bodyPr wrap="square">
            <a:spAutoFit/>
          </a:bodyPr>
          <a:lstStyle/>
          <a:p>
            <a:pPr algn="ctr"/>
            <a:r>
              <a:rPr lang="fr-FR" sz="1100" dirty="0">
                <a:solidFill>
                  <a:schemeClr val="tx1"/>
                </a:solidFill>
                <a:latin typeface="Poppins" panose="00000500000000000000" pitchFamily="2" charset="0"/>
                <a:ea typeface="Raleway"/>
                <a:cs typeface="Poppins" panose="00000500000000000000" pitchFamily="2" charset="0"/>
                <a:sym typeface="Raleway"/>
              </a:rPr>
              <a:t>320 x 480 : Smartphone interstitiel (portrait) </a:t>
            </a:r>
            <a:endParaRPr lang="fr-CM" sz="1100" dirty="0"/>
          </a:p>
        </p:txBody>
      </p:sp>
      <p:sp>
        <p:nvSpPr>
          <p:cNvPr id="23" name="ZoneTexte 22">
            <a:extLst>
              <a:ext uri="{FF2B5EF4-FFF2-40B4-BE49-F238E27FC236}">
                <a16:creationId xmlns:a16="http://schemas.microsoft.com/office/drawing/2014/main" id="{947A33E2-7EBF-57E6-E355-4AB37C22247A}"/>
              </a:ext>
            </a:extLst>
          </p:cNvPr>
          <p:cNvSpPr txBox="1"/>
          <p:nvPr/>
        </p:nvSpPr>
        <p:spPr>
          <a:xfrm>
            <a:off x="6032541" y="4592290"/>
            <a:ext cx="2575179" cy="430887"/>
          </a:xfrm>
          <a:prstGeom prst="rect">
            <a:avLst/>
          </a:prstGeom>
          <a:noFill/>
        </p:spPr>
        <p:txBody>
          <a:bodyPr wrap="square">
            <a:spAutoFit/>
          </a:bodyPr>
          <a:lstStyle/>
          <a:p>
            <a:pPr algn="ctr"/>
            <a:r>
              <a:rPr lang="fr-FR" sz="1100" dirty="0">
                <a:solidFill>
                  <a:schemeClr val="tx1"/>
                </a:solidFill>
                <a:latin typeface="Poppins" panose="00000500000000000000" pitchFamily="2" charset="0"/>
                <a:ea typeface="Raleway"/>
                <a:cs typeface="Poppins" panose="00000500000000000000" pitchFamily="2" charset="0"/>
                <a:sym typeface="Raleway"/>
              </a:rPr>
              <a:t>480 x 320 : Smartphone interstitiel (paysage) </a:t>
            </a:r>
          </a:p>
        </p:txBody>
      </p:sp>
      <p:grpSp>
        <p:nvGrpSpPr>
          <p:cNvPr id="27" name="Groupe 26">
            <a:extLst>
              <a:ext uri="{FF2B5EF4-FFF2-40B4-BE49-F238E27FC236}">
                <a16:creationId xmlns:a16="http://schemas.microsoft.com/office/drawing/2014/main" id="{144D25F0-ECFB-B899-6935-892CD76C8162}"/>
              </a:ext>
            </a:extLst>
          </p:cNvPr>
          <p:cNvGrpSpPr/>
          <p:nvPr/>
        </p:nvGrpSpPr>
        <p:grpSpPr>
          <a:xfrm>
            <a:off x="6076205" y="3019416"/>
            <a:ext cx="2565393" cy="1528212"/>
            <a:chOff x="6076205" y="3019416"/>
            <a:chExt cx="2565393" cy="1528212"/>
          </a:xfrm>
        </p:grpSpPr>
        <p:pic>
          <p:nvPicPr>
            <p:cNvPr id="25" name="Image 24">
              <a:extLst>
                <a:ext uri="{FF2B5EF4-FFF2-40B4-BE49-F238E27FC236}">
                  <a16:creationId xmlns:a16="http://schemas.microsoft.com/office/drawing/2014/main" id="{D77EEED9-5C14-F5ED-CCA6-D4CAE01B4CB4}"/>
                </a:ext>
              </a:extLst>
            </p:cNvPr>
            <p:cNvPicPr>
              <a:picLocks noChangeAspect="1"/>
            </p:cNvPicPr>
            <p:nvPr/>
          </p:nvPicPr>
          <p:blipFill>
            <a:blip r:embed="rId9"/>
            <a:stretch>
              <a:fillRect/>
            </a:stretch>
          </p:blipFill>
          <p:spPr>
            <a:xfrm>
              <a:off x="6076205" y="3019416"/>
              <a:ext cx="2565393" cy="1528212"/>
            </a:xfrm>
            <a:prstGeom prst="rect">
              <a:avLst/>
            </a:prstGeom>
          </p:spPr>
        </p:pic>
        <p:sp>
          <p:nvSpPr>
            <p:cNvPr id="26" name="Rectangle : avec coins arrondis en diagonale 25">
              <a:extLst>
                <a:ext uri="{FF2B5EF4-FFF2-40B4-BE49-F238E27FC236}">
                  <a16:creationId xmlns:a16="http://schemas.microsoft.com/office/drawing/2014/main" id="{66CDF693-B9CD-F018-F3F6-EE955EC35A86}"/>
                </a:ext>
              </a:extLst>
            </p:cNvPr>
            <p:cNvSpPr/>
            <p:nvPr/>
          </p:nvSpPr>
          <p:spPr>
            <a:xfrm>
              <a:off x="7337425" y="3054315"/>
              <a:ext cx="1270295" cy="265147"/>
            </a:xfrm>
            <a:prstGeom prst="round2DiagRect">
              <a:avLst>
                <a:gd name="adj1" fmla="val 0"/>
                <a:gd name="adj2" fmla="val 0"/>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M"/>
            </a:p>
          </p:txBody>
        </p:sp>
      </p:grpSp>
    </p:spTree>
    <p:extLst>
      <p:ext uri="{BB962C8B-B14F-4D97-AF65-F5344CB8AC3E}">
        <p14:creationId xmlns:p14="http://schemas.microsoft.com/office/powerpoint/2010/main" val="2361073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521314E3-991F-1F34-9836-16057F052A13}"/>
              </a:ext>
            </a:extLst>
          </p:cNvPr>
          <p:cNvPicPr>
            <a:picLocks noChangeAspect="1"/>
          </p:cNvPicPr>
          <p:nvPr/>
        </p:nvPicPr>
        <p:blipFill rotWithShape="1">
          <a:blip r:embed="rId2"/>
          <a:srcRect b="13909"/>
          <a:stretch/>
        </p:blipFill>
        <p:spPr>
          <a:xfrm>
            <a:off x="0" y="715375"/>
            <a:ext cx="9144000" cy="4428125"/>
          </a:xfrm>
          <a:prstGeom prst="rect">
            <a:avLst/>
          </a:prstGeom>
        </p:spPr>
      </p:pic>
      <p:sp>
        <p:nvSpPr>
          <p:cNvPr id="9" name="Rectangle 8">
            <a:extLst>
              <a:ext uri="{FF2B5EF4-FFF2-40B4-BE49-F238E27FC236}">
                <a16:creationId xmlns:a16="http://schemas.microsoft.com/office/drawing/2014/main" id="{F25EC544-7DC6-4DDD-653D-513A9CE2B4E7}"/>
              </a:ext>
            </a:extLst>
          </p:cNvPr>
          <p:cNvSpPr/>
          <p:nvPr/>
        </p:nvSpPr>
        <p:spPr>
          <a:xfrm>
            <a:off x="139700" y="685800"/>
            <a:ext cx="2006600" cy="1193800"/>
          </a:xfrm>
          <a:prstGeom prst="rect">
            <a:avLst/>
          </a:prstGeom>
          <a:solidFill>
            <a:srgbClr val="0913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M"/>
          </a:p>
        </p:txBody>
      </p:sp>
      <p:sp>
        <p:nvSpPr>
          <p:cNvPr id="8" name="Rectangle 7">
            <a:extLst>
              <a:ext uri="{FF2B5EF4-FFF2-40B4-BE49-F238E27FC236}">
                <a16:creationId xmlns:a16="http://schemas.microsoft.com/office/drawing/2014/main" id="{5E16C925-9FE6-C7E3-8122-1DB3F50BC232}"/>
              </a:ext>
            </a:extLst>
          </p:cNvPr>
          <p:cNvSpPr/>
          <p:nvPr/>
        </p:nvSpPr>
        <p:spPr>
          <a:xfrm>
            <a:off x="649995" y="0"/>
            <a:ext cx="2291509" cy="83330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M"/>
          </a:p>
        </p:txBody>
      </p:sp>
      <p:pic>
        <p:nvPicPr>
          <p:cNvPr id="2" name="Image 1">
            <a:extLst>
              <a:ext uri="{FF2B5EF4-FFF2-40B4-BE49-F238E27FC236}">
                <a16:creationId xmlns:a16="http://schemas.microsoft.com/office/drawing/2014/main" id="{F66FE000-50AC-F5F1-75D9-EAAA0EF8CA9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0"/>
            <a:ext cx="9144001" cy="833306"/>
          </a:xfrm>
          <a:prstGeom prst="rect">
            <a:avLst/>
          </a:prstGeom>
          <a:noFill/>
          <a:ln>
            <a:noFill/>
          </a:ln>
        </p:spPr>
      </p:pic>
    </p:spTree>
    <p:extLst>
      <p:ext uri="{BB962C8B-B14F-4D97-AF65-F5344CB8AC3E}">
        <p14:creationId xmlns:p14="http://schemas.microsoft.com/office/powerpoint/2010/main" val="3216656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13" name="Ellipse 12">
            <a:extLst>
              <a:ext uri="{FF2B5EF4-FFF2-40B4-BE49-F238E27FC236}">
                <a16:creationId xmlns:a16="http://schemas.microsoft.com/office/drawing/2014/main" id="{C590FA5D-B621-7E4F-700A-0E1B34ACA760}"/>
              </a:ext>
            </a:extLst>
          </p:cNvPr>
          <p:cNvSpPr/>
          <p:nvPr/>
        </p:nvSpPr>
        <p:spPr>
          <a:xfrm>
            <a:off x="4683463" y="2069665"/>
            <a:ext cx="1276879" cy="1276879"/>
          </a:xfrm>
          <a:prstGeom prst="ellipse">
            <a:avLst/>
          </a:prstGeom>
          <a:solidFill>
            <a:srgbClr val="2E2C7E"/>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a:extLst>
              <a:ext uri="{FF2B5EF4-FFF2-40B4-BE49-F238E27FC236}">
                <a16:creationId xmlns:a16="http://schemas.microsoft.com/office/drawing/2014/main" id="{2396A1E3-50F8-C19B-FBB7-9A4B4BFDBEC7}"/>
              </a:ext>
            </a:extLst>
          </p:cNvPr>
          <p:cNvSpPr/>
          <p:nvPr/>
        </p:nvSpPr>
        <p:spPr>
          <a:xfrm>
            <a:off x="7451601" y="2457992"/>
            <a:ext cx="1276879" cy="1276879"/>
          </a:xfrm>
          <a:prstGeom prst="ellipse">
            <a:avLst/>
          </a:prstGeom>
          <a:solidFill>
            <a:srgbClr val="2E2C7E"/>
          </a:solidFill>
          <a:ln>
            <a:noFill/>
          </a:ln>
          <a:effectLst>
            <a:outerShdw blurRad="127000" dist="38100" dir="10800000" algn="r" rotWithShape="0">
              <a:prstClr val="black">
                <a:alpha val="1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a:extLst>
              <a:ext uri="{FF2B5EF4-FFF2-40B4-BE49-F238E27FC236}">
                <a16:creationId xmlns:a16="http://schemas.microsoft.com/office/drawing/2014/main" id="{9489D3D8-1632-6C4A-C80B-42E71320FAED}"/>
              </a:ext>
            </a:extLst>
          </p:cNvPr>
          <p:cNvSpPr/>
          <p:nvPr/>
        </p:nvSpPr>
        <p:spPr>
          <a:xfrm>
            <a:off x="2757149" y="2442287"/>
            <a:ext cx="1276879" cy="1276879"/>
          </a:xfrm>
          <a:prstGeom prst="ellipse">
            <a:avLst/>
          </a:prstGeom>
          <a:solidFill>
            <a:srgbClr val="2E2C7E"/>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a:extLst>
              <a:ext uri="{FF2B5EF4-FFF2-40B4-BE49-F238E27FC236}">
                <a16:creationId xmlns:a16="http://schemas.microsoft.com/office/drawing/2014/main" id="{C1F58873-4F41-B2D4-ECAB-8C6C860CC249}"/>
              </a:ext>
            </a:extLst>
          </p:cNvPr>
          <p:cNvSpPr/>
          <p:nvPr/>
        </p:nvSpPr>
        <p:spPr>
          <a:xfrm>
            <a:off x="484330" y="2079080"/>
            <a:ext cx="1276879" cy="1276879"/>
          </a:xfrm>
          <a:prstGeom prst="ellipse">
            <a:avLst/>
          </a:prstGeom>
          <a:solidFill>
            <a:srgbClr val="2E2C7E"/>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Google Shape;60;p14"/>
          <p:cNvSpPr txBox="1">
            <a:spLocks noGrp="1"/>
          </p:cNvSpPr>
          <p:nvPr>
            <p:ph type="ctrTitle"/>
          </p:nvPr>
        </p:nvSpPr>
        <p:spPr>
          <a:xfrm>
            <a:off x="311575" y="220377"/>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dirty="0" err="1">
                <a:solidFill>
                  <a:srgbClr val="2E2C7E"/>
                </a:solidFill>
                <a:latin typeface="Poppins" panose="00000500000000000000" pitchFamily="2" charset="0"/>
                <a:ea typeface="Raleway"/>
                <a:cs typeface="Poppins" panose="00000500000000000000" pitchFamily="2" charset="0"/>
                <a:sym typeface="Raleway"/>
              </a:rPr>
              <a:t>Travailler</a:t>
            </a:r>
            <a:r>
              <a:rPr lang="en-GB" dirty="0">
                <a:solidFill>
                  <a:srgbClr val="2E2C7E"/>
                </a:solidFill>
                <a:latin typeface="Poppins" panose="00000500000000000000" pitchFamily="2" charset="0"/>
                <a:ea typeface="Raleway"/>
                <a:cs typeface="Poppins" panose="00000500000000000000" pitchFamily="2" charset="0"/>
                <a:sym typeface="Raleway"/>
              </a:rPr>
              <a:t> avec </a:t>
            </a:r>
            <a:r>
              <a:rPr lang="en-GB" b="1" dirty="0">
                <a:solidFill>
                  <a:srgbClr val="2E2C7E"/>
                </a:solidFill>
                <a:latin typeface="Poppins" panose="00000500000000000000" pitchFamily="2" charset="0"/>
                <a:ea typeface="Raleway"/>
                <a:cs typeface="Poppins" panose="00000500000000000000" pitchFamily="2" charset="0"/>
                <a:sym typeface="Raleway"/>
              </a:rPr>
              <a:t>FlyPool</a:t>
            </a:r>
            <a:endParaRPr b="1" dirty="0">
              <a:solidFill>
                <a:srgbClr val="2E2C7E"/>
              </a:solidFill>
              <a:latin typeface="Poppins" panose="00000500000000000000" pitchFamily="2" charset="0"/>
              <a:ea typeface="Raleway"/>
              <a:cs typeface="Poppins" panose="00000500000000000000" pitchFamily="2" charset="0"/>
              <a:sym typeface="Raleway"/>
            </a:endParaRPr>
          </a:p>
        </p:txBody>
      </p:sp>
      <p:sp>
        <p:nvSpPr>
          <p:cNvPr id="61" name="Google Shape;61;p14"/>
          <p:cNvSpPr txBox="1">
            <a:spLocks noGrp="1"/>
          </p:cNvSpPr>
          <p:nvPr>
            <p:ph type="subTitle" idx="1"/>
          </p:nvPr>
        </p:nvSpPr>
        <p:spPr>
          <a:xfrm>
            <a:off x="534711" y="3627416"/>
            <a:ext cx="2388597" cy="1194900"/>
          </a:xfrm>
          <a:prstGeom prst="rect">
            <a:avLst/>
          </a:prstGeom>
        </p:spPr>
        <p:txBody>
          <a:bodyPr spcFirstLastPara="1" wrap="square" lIns="91425" tIns="91425" rIns="91425" bIns="91425" anchor="t" anchorCtr="0">
            <a:normAutofit lnSpcReduction="10000"/>
          </a:bodyPr>
          <a:lstStyle/>
          <a:p>
            <a:pPr marL="0" indent="0" algn="l">
              <a:buNone/>
            </a:pPr>
            <a:r>
              <a:rPr lang="en-GB" sz="1400" b="1" dirty="0" err="1">
                <a:solidFill>
                  <a:srgbClr val="2E2C7E"/>
                </a:solidFill>
                <a:latin typeface="Poppins" panose="00000500000000000000" pitchFamily="2" charset="0"/>
                <a:ea typeface="Raleway SemiBold"/>
                <a:cs typeface="Poppins" panose="00000500000000000000" pitchFamily="2" charset="0"/>
                <a:sym typeface="Raleway SemiBold"/>
              </a:rPr>
              <a:t>délai</a:t>
            </a:r>
            <a:r>
              <a:rPr lang="en-GB" sz="1400" b="1" dirty="0">
                <a:solidFill>
                  <a:srgbClr val="2E2C7E"/>
                </a:solidFill>
                <a:latin typeface="Poppins" panose="00000500000000000000" pitchFamily="2" charset="0"/>
                <a:ea typeface="Raleway SemiBold"/>
                <a:cs typeface="Poppins" panose="00000500000000000000" pitchFamily="2" charset="0"/>
                <a:sym typeface="Raleway SemiBold"/>
              </a:rPr>
              <a:t> </a:t>
            </a:r>
            <a:r>
              <a:rPr lang="en-GB" sz="1400" b="1" dirty="0" err="1">
                <a:solidFill>
                  <a:srgbClr val="2E2C7E"/>
                </a:solidFill>
                <a:latin typeface="Poppins" panose="00000500000000000000" pitchFamily="2" charset="0"/>
                <a:ea typeface="Raleway SemiBold"/>
                <a:cs typeface="Poppins" panose="00000500000000000000" pitchFamily="2" charset="0"/>
                <a:sym typeface="Raleway SemiBold"/>
              </a:rPr>
              <a:t>d'exécution</a:t>
            </a:r>
            <a:r>
              <a:rPr lang="en-GB" sz="1400" b="1" dirty="0">
                <a:solidFill>
                  <a:srgbClr val="2E2C7E"/>
                </a:solidFill>
                <a:latin typeface="Poppins" panose="00000500000000000000" pitchFamily="2" charset="0"/>
                <a:ea typeface="Raleway SemiBold"/>
                <a:cs typeface="Poppins" panose="00000500000000000000" pitchFamily="2" charset="0"/>
                <a:sym typeface="Raleway SemiBold"/>
              </a:rPr>
              <a:t> </a:t>
            </a:r>
            <a:r>
              <a:rPr lang="en-GB" sz="1400" b="1" dirty="0" err="1">
                <a:solidFill>
                  <a:srgbClr val="2E2C7E"/>
                </a:solidFill>
                <a:latin typeface="Poppins" panose="00000500000000000000" pitchFamily="2" charset="0"/>
                <a:ea typeface="Raleway SemiBold"/>
                <a:cs typeface="Poppins" panose="00000500000000000000" pitchFamily="2" charset="0"/>
                <a:sym typeface="Raleway SemiBold"/>
              </a:rPr>
              <a:t>rapide</a:t>
            </a:r>
            <a:endParaRPr lang="en-GB" sz="1400" b="1" dirty="0">
              <a:solidFill>
                <a:srgbClr val="2E2C7E"/>
              </a:solidFill>
              <a:latin typeface="Poppins" panose="00000500000000000000" pitchFamily="2" charset="0"/>
              <a:ea typeface="Raleway SemiBold"/>
              <a:cs typeface="Poppins" panose="00000500000000000000" pitchFamily="2" charset="0"/>
              <a:sym typeface="Raleway SemiBold"/>
            </a:endParaRPr>
          </a:p>
          <a:p>
            <a:pPr marL="0" indent="0" algn="l">
              <a:buNone/>
            </a:pPr>
            <a:endParaRPr lang="en-GB" sz="1400" dirty="0">
              <a:latin typeface="Poppins" panose="00000500000000000000" pitchFamily="2" charset="0"/>
              <a:ea typeface="Raleway"/>
              <a:cs typeface="Poppins" panose="00000500000000000000" pitchFamily="2" charset="0"/>
              <a:sym typeface="Raleway"/>
            </a:endParaRPr>
          </a:p>
          <a:p>
            <a:pPr marL="0" lvl="0" indent="0" algn="l" rtl="0">
              <a:spcBef>
                <a:spcPts val="0"/>
              </a:spcBef>
              <a:spcAft>
                <a:spcPts val="0"/>
              </a:spcAft>
              <a:buNone/>
            </a:pPr>
            <a:r>
              <a:rPr lang="fr-FR" sz="1400" dirty="0">
                <a:solidFill>
                  <a:schemeClr val="tx1"/>
                </a:solidFill>
                <a:latin typeface="Poppins" panose="00000500000000000000" pitchFamily="2" charset="0"/>
                <a:ea typeface="Raleway"/>
                <a:cs typeface="Poppins" panose="00000500000000000000" pitchFamily="2" charset="0"/>
                <a:sym typeface="Raleway"/>
              </a:rPr>
              <a:t>votre annonce sera mise en ligne dans les 5 jours ouvrables</a:t>
            </a:r>
          </a:p>
        </p:txBody>
      </p:sp>
      <p:sp>
        <p:nvSpPr>
          <p:cNvPr id="62" name="Google Shape;62;p14"/>
          <p:cNvSpPr txBox="1"/>
          <p:nvPr/>
        </p:nvSpPr>
        <p:spPr>
          <a:xfrm>
            <a:off x="1260767" y="1129645"/>
            <a:ext cx="2851979" cy="1483453"/>
          </a:xfrm>
          <a:prstGeom prst="rect">
            <a:avLst/>
          </a:prstGeom>
          <a:noFill/>
          <a:ln>
            <a:noFill/>
          </a:ln>
        </p:spPr>
        <p:txBody>
          <a:bodyPr spcFirstLastPara="1" wrap="square" lIns="91425" tIns="91425" rIns="91425" bIns="91425" anchor="t" anchorCtr="0">
            <a:spAutoFit/>
          </a:bodyPr>
          <a:lstStyle/>
          <a:p>
            <a:pPr algn="r">
              <a:lnSpc>
                <a:spcPct val="115000"/>
              </a:lnSpc>
              <a:spcAft>
                <a:spcPts val="1200"/>
              </a:spcAft>
            </a:pPr>
            <a:r>
              <a:rPr lang="en-GB" b="1" dirty="0">
                <a:solidFill>
                  <a:srgbClr val="2E2C7E"/>
                </a:solidFill>
                <a:latin typeface="Poppins" panose="00000500000000000000" pitchFamily="2" charset="0"/>
                <a:ea typeface="Raleway SemiBold"/>
                <a:cs typeface="Poppins" panose="00000500000000000000" pitchFamily="2" charset="0"/>
                <a:sym typeface="Raleway SemiBold"/>
              </a:rPr>
              <a:t>Rapports </a:t>
            </a:r>
            <a:r>
              <a:rPr lang="en-GB" b="1" dirty="0" err="1">
                <a:solidFill>
                  <a:srgbClr val="2E2C7E"/>
                </a:solidFill>
                <a:latin typeface="Poppins" panose="00000500000000000000" pitchFamily="2" charset="0"/>
                <a:ea typeface="Raleway SemiBold"/>
                <a:cs typeface="Poppins" panose="00000500000000000000" pitchFamily="2" charset="0"/>
                <a:sym typeface="Raleway SemiBold"/>
              </a:rPr>
              <a:t>détaillés</a:t>
            </a:r>
            <a:endParaRPr lang="en-GB" b="1" dirty="0">
              <a:solidFill>
                <a:srgbClr val="2E2C7E"/>
              </a:solidFill>
              <a:latin typeface="Poppins" panose="00000500000000000000" pitchFamily="2" charset="0"/>
              <a:ea typeface="Raleway SemiBold"/>
              <a:cs typeface="Poppins" panose="00000500000000000000" pitchFamily="2" charset="0"/>
              <a:sym typeface="Raleway SemiBold"/>
            </a:endParaRPr>
          </a:p>
          <a:p>
            <a:pPr algn="r">
              <a:lnSpc>
                <a:spcPct val="115000"/>
              </a:lnSpc>
              <a:spcAft>
                <a:spcPts val="1200"/>
              </a:spcAft>
            </a:pPr>
            <a:r>
              <a:rPr lang="fr-FR" dirty="0">
                <a:solidFill>
                  <a:schemeClr val="tx1"/>
                </a:solidFill>
                <a:latin typeface="Poppins" panose="00000500000000000000" pitchFamily="2" charset="0"/>
                <a:ea typeface="Raleway"/>
                <a:cs typeface="Poppins" panose="00000500000000000000" pitchFamily="2" charset="0"/>
                <a:sym typeface="Raleway"/>
              </a:rPr>
              <a:t>vous obtiendrez des rapports détaillés sur la performance des annonces</a:t>
            </a:r>
            <a:endParaRPr dirty="0">
              <a:solidFill>
                <a:schemeClr val="tx1"/>
              </a:solidFill>
              <a:latin typeface="Poppins" panose="00000500000000000000" pitchFamily="2" charset="0"/>
              <a:ea typeface="Raleway"/>
              <a:cs typeface="Poppins" panose="00000500000000000000" pitchFamily="2" charset="0"/>
              <a:sym typeface="Raleway"/>
            </a:endParaRPr>
          </a:p>
        </p:txBody>
      </p:sp>
      <p:sp>
        <p:nvSpPr>
          <p:cNvPr id="63" name="Google Shape;63;p14"/>
          <p:cNvSpPr txBox="1"/>
          <p:nvPr/>
        </p:nvSpPr>
        <p:spPr>
          <a:xfrm>
            <a:off x="4745716" y="3587339"/>
            <a:ext cx="3289920" cy="1483453"/>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GB" b="1" dirty="0" err="1">
                <a:solidFill>
                  <a:srgbClr val="2E2C7E"/>
                </a:solidFill>
                <a:latin typeface="Poppins" panose="00000500000000000000" pitchFamily="2" charset="0"/>
                <a:ea typeface="Raleway"/>
                <a:cs typeface="Poppins" panose="00000500000000000000" pitchFamily="2" charset="0"/>
                <a:sym typeface="Raleway"/>
              </a:rPr>
              <a:t>Publicité</a:t>
            </a:r>
            <a:r>
              <a:rPr lang="en-GB" b="1" dirty="0">
                <a:solidFill>
                  <a:srgbClr val="2E2C7E"/>
                </a:solidFill>
                <a:latin typeface="Poppins" panose="00000500000000000000" pitchFamily="2" charset="0"/>
                <a:ea typeface="Raleway"/>
                <a:cs typeface="Poppins" panose="00000500000000000000" pitchFamily="2" charset="0"/>
                <a:sym typeface="Raleway"/>
              </a:rPr>
              <a:t> </a:t>
            </a:r>
            <a:r>
              <a:rPr lang="en-GB" b="1" dirty="0" err="1">
                <a:solidFill>
                  <a:srgbClr val="2E2C7E"/>
                </a:solidFill>
                <a:latin typeface="Poppins" panose="00000500000000000000" pitchFamily="2" charset="0"/>
                <a:ea typeface="Raleway"/>
                <a:cs typeface="Poppins" panose="00000500000000000000" pitchFamily="2" charset="0"/>
                <a:sym typeface="Raleway"/>
              </a:rPr>
              <a:t>ciblée</a:t>
            </a:r>
            <a:endParaRPr lang="en-GB" b="1" dirty="0">
              <a:solidFill>
                <a:srgbClr val="2E2C7E"/>
              </a:solidFill>
              <a:latin typeface="Poppins" panose="00000500000000000000" pitchFamily="2" charset="0"/>
              <a:ea typeface="Raleway"/>
              <a:cs typeface="Poppins" panose="00000500000000000000" pitchFamily="2" charset="0"/>
              <a:sym typeface="Raleway"/>
            </a:endParaRPr>
          </a:p>
          <a:p>
            <a:pPr marL="0" lvl="0" indent="0" algn="l" rtl="0">
              <a:lnSpc>
                <a:spcPct val="115000"/>
              </a:lnSpc>
              <a:spcBef>
                <a:spcPts val="0"/>
              </a:spcBef>
              <a:spcAft>
                <a:spcPts val="1200"/>
              </a:spcAft>
              <a:buNone/>
            </a:pPr>
            <a:r>
              <a:rPr lang="fr-FR" dirty="0">
                <a:solidFill>
                  <a:schemeClr val="tx1"/>
                </a:solidFill>
                <a:latin typeface="Poppins" panose="00000500000000000000" pitchFamily="2" charset="0"/>
                <a:ea typeface="Raleway"/>
                <a:cs typeface="Poppins" panose="00000500000000000000" pitchFamily="2" charset="0"/>
                <a:sym typeface="Raleway"/>
              </a:rPr>
              <a:t>votre publicité sera ciblée sur les personnes qui se trouvent à proximité de votre entreprise</a:t>
            </a:r>
            <a:endParaRPr dirty="0">
              <a:solidFill>
                <a:schemeClr val="tx1"/>
              </a:solidFill>
              <a:latin typeface="Poppins" panose="00000500000000000000" pitchFamily="2" charset="0"/>
              <a:ea typeface="Raleway"/>
              <a:cs typeface="Poppins" panose="00000500000000000000" pitchFamily="2" charset="0"/>
              <a:sym typeface="Raleway"/>
            </a:endParaRPr>
          </a:p>
        </p:txBody>
      </p:sp>
      <p:sp>
        <p:nvSpPr>
          <p:cNvPr id="64" name="Google Shape;64;p14"/>
          <p:cNvSpPr txBox="1"/>
          <p:nvPr/>
        </p:nvSpPr>
        <p:spPr>
          <a:xfrm>
            <a:off x="5305348" y="821776"/>
            <a:ext cx="3289920" cy="1731213"/>
          </a:xfrm>
          <a:prstGeom prst="rect">
            <a:avLst/>
          </a:prstGeom>
          <a:noFill/>
          <a:ln>
            <a:noFill/>
          </a:ln>
        </p:spPr>
        <p:txBody>
          <a:bodyPr spcFirstLastPara="1" wrap="square" lIns="91425" tIns="91425" rIns="91425" bIns="91425" anchor="t" anchorCtr="0">
            <a:spAutoFit/>
          </a:bodyPr>
          <a:lstStyle/>
          <a:p>
            <a:pPr marL="0" lvl="0" indent="0" algn="r" rtl="0">
              <a:lnSpc>
                <a:spcPct val="115000"/>
              </a:lnSpc>
              <a:spcBef>
                <a:spcPts val="0"/>
              </a:spcBef>
              <a:spcAft>
                <a:spcPts val="1200"/>
              </a:spcAft>
              <a:buNone/>
            </a:pPr>
            <a:r>
              <a:rPr lang="en-GB" b="1" dirty="0" err="1">
                <a:solidFill>
                  <a:srgbClr val="2E2C7E"/>
                </a:solidFill>
                <a:latin typeface="Poppins" panose="00000500000000000000" pitchFamily="2" charset="0"/>
                <a:ea typeface="Raleway SemiBold"/>
                <a:cs typeface="Poppins" panose="00000500000000000000" pitchFamily="2" charset="0"/>
                <a:sym typeface="Raleway SemiBold"/>
              </a:rPr>
              <a:t>Flexibilité</a:t>
            </a:r>
            <a:r>
              <a:rPr lang="en-GB" b="1" dirty="0">
                <a:solidFill>
                  <a:srgbClr val="2E2C7E"/>
                </a:solidFill>
                <a:latin typeface="Poppins" panose="00000500000000000000" pitchFamily="2" charset="0"/>
                <a:ea typeface="Raleway SemiBold"/>
                <a:cs typeface="Poppins" panose="00000500000000000000" pitchFamily="2" charset="0"/>
                <a:sym typeface="Raleway SemiBold"/>
              </a:rPr>
              <a:t> </a:t>
            </a:r>
            <a:r>
              <a:rPr lang="en-GB" b="1" dirty="0">
                <a:solidFill>
                  <a:schemeClr val="dk2"/>
                </a:solidFill>
                <a:latin typeface="Poppins" panose="00000500000000000000" pitchFamily="2" charset="0"/>
                <a:ea typeface="Raleway SemiBold"/>
                <a:cs typeface="Poppins" panose="00000500000000000000" pitchFamily="2" charset="0"/>
                <a:sym typeface="Raleway SemiBold"/>
              </a:rPr>
              <a:t> </a:t>
            </a:r>
          </a:p>
          <a:p>
            <a:pPr marL="0" lvl="0" indent="0" algn="r" rtl="0">
              <a:lnSpc>
                <a:spcPct val="115000"/>
              </a:lnSpc>
              <a:spcBef>
                <a:spcPts val="0"/>
              </a:spcBef>
              <a:spcAft>
                <a:spcPts val="1200"/>
              </a:spcAft>
              <a:buNone/>
            </a:pPr>
            <a:r>
              <a:rPr lang="fr-FR" dirty="0">
                <a:solidFill>
                  <a:schemeClr val="tx1"/>
                </a:solidFill>
                <a:latin typeface="Poppins" panose="00000500000000000000" pitchFamily="2" charset="0"/>
                <a:ea typeface="Raleway"/>
                <a:cs typeface="Poppins" panose="00000500000000000000" pitchFamily="2" charset="0"/>
                <a:sym typeface="Raleway"/>
              </a:rPr>
              <a:t>nous acceptons différents formats d'annonces, comme les annonces textuelles, les images, les vidéos et les annonces HTML5</a:t>
            </a:r>
            <a:endParaRPr dirty="0">
              <a:solidFill>
                <a:schemeClr val="tx1"/>
              </a:solidFill>
              <a:latin typeface="Poppins" panose="00000500000000000000" pitchFamily="2" charset="0"/>
              <a:ea typeface="Raleway"/>
              <a:cs typeface="Poppins" panose="00000500000000000000" pitchFamily="2" charset="0"/>
              <a:sym typeface="Raleway"/>
            </a:endParaRPr>
          </a:p>
        </p:txBody>
      </p:sp>
      <p:cxnSp>
        <p:nvCxnSpPr>
          <p:cNvPr id="3" name="Connecteur droit 2">
            <a:extLst>
              <a:ext uri="{FF2B5EF4-FFF2-40B4-BE49-F238E27FC236}">
                <a16:creationId xmlns:a16="http://schemas.microsoft.com/office/drawing/2014/main" id="{72DEE38D-4DB2-E662-EE75-B5783DC5D4AF}"/>
              </a:ext>
            </a:extLst>
          </p:cNvPr>
          <p:cNvCxnSpPr>
            <a:cxnSpLocks/>
          </p:cNvCxnSpPr>
          <p:nvPr/>
        </p:nvCxnSpPr>
        <p:spPr>
          <a:xfrm>
            <a:off x="486949" y="3675562"/>
            <a:ext cx="0" cy="1080000"/>
          </a:xfrm>
          <a:prstGeom prst="line">
            <a:avLst/>
          </a:prstGeom>
          <a:ln>
            <a:solidFill>
              <a:schemeClr val="bg1"/>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 name="Connecteur droit 4">
            <a:extLst>
              <a:ext uri="{FF2B5EF4-FFF2-40B4-BE49-F238E27FC236}">
                <a16:creationId xmlns:a16="http://schemas.microsoft.com/office/drawing/2014/main" id="{FA49F9D7-289E-6CE6-CA20-A4E90B77E9AA}"/>
              </a:ext>
            </a:extLst>
          </p:cNvPr>
          <p:cNvCxnSpPr>
            <a:cxnSpLocks/>
          </p:cNvCxnSpPr>
          <p:nvPr/>
        </p:nvCxnSpPr>
        <p:spPr>
          <a:xfrm>
            <a:off x="4270023" y="1332063"/>
            <a:ext cx="0" cy="1008000"/>
          </a:xfrm>
          <a:prstGeom prst="line">
            <a:avLst/>
          </a:prstGeom>
          <a:ln>
            <a:solidFill>
              <a:schemeClr val="bg1"/>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id="{81E59D55-E853-DFD5-CCE4-A4DA46C829B4}"/>
              </a:ext>
            </a:extLst>
          </p:cNvPr>
          <p:cNvCxnSpPr>
            <a:cxnSpLocks/>
          </p:cNvCxnSpPr>
          <p:nvPr/>
        </p:nvCxnSpPr>
        <p:spPr>
          <a:xfrm>
            <a:off x="4662056" y="3730284"/>
            <a:ext cx="0" cy="1152000"/>
          </a:xfrm>
          <a:prstGeom prst="line">
            <a:avLst/>
          </a:prstGeom>
          <a:ln>
            <a:solidFill>
              <a:schemeClr val="bg1"/>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A7A31D1B-908E-B8E4-285D-AA3C7022F3B6}"/>
              </a:ext>
            </a:extLst>
          </p:cNvPr>
          <p:cNvCxnSpPr>
            <a:cxnSpLocks/>
          </p:cNvCxnSpPr>
          <p:nvPr/>
        </p:nvCxnSpPr>
        <p:spPr>
          <a:xfrm>
            <a:off x="8728480" y="1069357"/>
            <a:ext cx="0" cy="1152000"/>
          </a:xfrm>
          <a:prstGeom prst="line">
            <a:avLst/>
          </a:prstGeom>
          <a:ln>
            <a:solidFill>
              <a:schemeClr val="bg1"/>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Google Shape;165;p27">
            <a:extLst>
              <a:ext uri="{FF2B5EF4-FFF2-40B4-BE49-F238E27FC236}">
                <a16:creationId xmlns:a16="http://schemas.microsoft.com/office/drawing/2014/main" id="{F4903FF3-C2E3-1BFF-E017-C0BA423D935C}"/>
              </a:ext>
            </a:extLst>
          </p:cNvPr>
          <p:cNvSpPr/>
          <p:nvPr/>
        </p:nvSpPr>
        <p:spPr>
          <a:xfrm>
            <a:off x="587939" y="2378731"/>
            <a:ext cx="932217" cy="652552"/>
          </a:xfrm>
          <a:custGeom>
            <a:avLst/>
            <a:gdLst/>
            <a:ahLst/>
            <a:cxnLst/>
            <a:rect l="l" t="t" r="r" b="b"/>
            <a:pathLst>
              <a:path w="932217" h="652552" extrusionOk="0">
                <a:moveTo>
                  <a:pt x="0" y="0"/>
                </a:moveTo>
                <a:lnTo>
                  <a:pt x="932217" y="0"/>
                </a:lnTo>
                <a:lnTo>
                  <a:pt x="932217" y="652552"/>
                </a:lnTo>
                <a:lnTo>
                  <a:pt x="0" y="652552"/>
                </a:lnTo>
                <a:lnTo>
                  <a:pt x="0" y="0"/>
                </a:lnTo>
                <a:close/>
              </a:path>
            </a:pathLst>
          </a:custGeom>
          <a:blipFill rotWithShape="1">
            <a:blip r:embed="rId3">
              <a:alphaModFix/>
            </a:blip>
            <a:stretch>
              <a:fillRect/>
            </a:stretch>
          </a:blipFill>
          <a:ln>
            <a:noFill/>
          </a:ln>
        </p:spPr>
      </p:sp>
      <p:sp>
        <p:nvSpPr>
          <p:cNvPr id="4" name="Google Shape;164;p27">
            <a:extLst>
              <a:ext uri="{FF2B5EF4-FFF2-40B4-BE49-F238E27FC236}">
                <a16:creationId xmlns:a16="http://schemas.microsoft.com/office/drawing/2014/main" id="{3509E674-EF42-8BDD-1859-B572793B9EF3}"/>
              </a:ext>
            </a:extLst>
          </p:cNvPr>
          <p:cNvSpPr/>
          <p:nvPr/>
        </p:nvSpPr>
        <p:spPr>
          <a:xfrm>
            <a:off x="3049283" y="2750126"/>
            <a:ext cx="692609" cy="692609"/>
          </a:xfrm>
          <a:custGeom>
            <a:avLst/>
            <a:gdLst/>
            <a:ahLst/>
            <a:cxnLst/>
            <a:rect l="l" t="t" r="r" b="b"/>
            <a:pathLst>
              <a:path w="692609" h="692609" extrusionOk="0">
                <a:moveTo>
                  <a:pt x="0" y="0"/>
                </a:moveTo>
                <a:lnTo>
                  <a:pt x="692609" y="0"/>
                </a:lnTo>
                <a:lnTo>
                  <a:pt x="692609" y="692609"/>
                </a:lnTo>
                <a:lnTo>
                  <a:pt x="0" y="692609"/>
                </a:lnTo>
                <a:lnTo>
                  <a:pt x="0" y="0"/>
                </a:lnTo>
                <a:close/>
              </a:path>
            </a:pathLst>
          </a:custGeom>
          <a:blipFill rotWithShape="1">
            <a:blip r:embed="rId4">
              <a:alphaModFix/>
            </a:blip>
            <a:stretch>
              <a:fillRect/>
            </a:stretch>
          </a:blipFill>
          <a:ln>
            <a:noFill/>
          </a:ln>
        </p:spPr>
      </p:sp>
      <p:sp>
        <p:nvSpPr>
          <p:cNvPr id="8" name="Google Shape;166;p27">
            <a:extLst>
              <a:ext uri="{FF2B5EF4-FFF2-40B4-BE49-F238E27FC236}">
                <a16:creationId xmlns:a16="http://schemas.microsoft.com/office/drawing/2014/main" id="{FA0FE640-0326-44BA-8422-B818FFACC517}"/>
              </a:ext>
            </a:extLst>
          </p:cNvPr>
          <p:cNvSpPr/>
          <p:nvPr/>
        </p:nvSpPr>
        <p:spPr>
          <a:xfrm>
            <a:off x="4840740" y="2221357"/>
            <a:ext cx="943047" cy="905325"/>
          </a:xfrm>
          <a:custGeom>
            <a:avLst/>
            <a:gdLst/>
            <a:ahLst/>
            <a:cxnLst/>
            <a:rect l="l" t="t" r="r" b="b"/>
            <a:pathLst>
              <a:path w="943047" h="905325" extrusionOk="0">
                <a:moveTo>
                  <a:pt x="0" y="0"/>
                </a:moveTo>
                <a:lnTo>
                  <a:pt x="943047" y="0"/>
                </a:lnTo>
                <a:lnTo>
                  <a:pt x="943047" y="905325"/>
                </a:lnTo>
                <a:lnTo>
                  <a:pt x="0" y="905325"/>
                </a:lnTo>
                <a:lnTo>
                  <a:pt x="0" y="0"/>
                </a:lnTo>
                <a:close/>
              </a:path>
            </a:pathLst>
          </a:custGeom>
          <a:blipFill rotWithShape="1">
            <a:blip r:embed="rId5">
              <a:alphaModFix/>
            </a:blip>
            <a:stretch>
              <a:fillRect/>
            </a:stretch>
          </a:blipFill>
          <a:ln>
            <a:noFill/>
          </a:ln>
        </p:spPr>
      </p:sp>
      <p:sp>
        <p:nvSpPr>
          <p:cNvPr id="9" name="Google Shape;163;p27">
            <a:extLst>
              <a:ext uri="{FF2B5EF4-FFF2-40B4-BE49-F238E27FC236}">
                <a16:creationId xmlns:a16="http://schemas.microsoft.com/office/drawing/2014/main" id="{BAFA64A4-B447-E07C-CF0C-C475B23FBED1}"/>
              </a:ext>
            </a:extLst>
          </p:cNvPr>
          <p:cNvSpPr/>
          <p:nvPr/>
        </p:nvSpPr>
        <p:spPr>
          <a:xfrm>
            <a:off x="7725765" y="2721255"/>
            <a:ext cx="728549" cy="728549"/>
          </a:xfrm>
          <a:custGeom>
            <a:avLst/>
            <a:gdLst/>
            <a:ahLst/>
            <a:cxnLst/>
            <a:rect l="l" t="t" r="r" b="b"/>
            <a:pathLst>
              <a:path w="728549" h="728549" extrusionOk="0">
                <a:moveTo>
                  <a:pt x="0" y="0"/>
                </a:moveTo>
                <a:lnTo>
                  <a:pt x="728548" y="0"/>
                </a:lnTo>
                <a:lnTo>
                  <a:pt x="728548" y="728549"/>
                </a:lnTo>
                <a:lnTo>
                  <a:pt x="0" y="728549"/>
                </a:lnTo>
                <a:lnTo>
                  <a:pt x="0" y="0"/>
                </a:lnTo>
                <a:close/>
              </a:path>
            </a:pathLst>
          </a:custGeom>
          <a:blipFill rotWithShape="1">
            <a:blip r:embed="rId6">
              <a:alphaModFix/>
            </a:blip>
            <a:stretch>
              <a:fillRect/>
            </a:stretch>
          </a:blipFill>
          <a:ln>
            <a:noFill/>
          </a:ln>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5000"/>
            <a:lum/>
          </a:blip>
          <a:srcRect/>
          <a:stretch>
            <a:fillRect t="-9000" b="-9000"/>
          </a:stretch>
        </a:blipFill>
        <a:effectLst/>
      </p:bgPr>
    </p:bg>
    <p:spTree>
      <p:nvGrpSpPr>
        <p:cNvPr id="1" name="Shape 111"/>
        <p:cNvGrpSpPr/>
        <p:nvPr/>
      </p:nvGrpSpPr>
      <p:grpSpPr>
        <a:xfrm>
          <a:off x="0" y="0"/>
          <a:ext cx="0" cy="0"/>
          <a:chOff x="0" y="0"/>
          <a:chExt cx="0" cy="0"/>
        </a:xfrm>
      </p:grpSpPr>
      <p:sp>
        <p:nvSpPr>
          <p:cNvPr id="112" name="Google Shape;112;p19"/>
          <p:cNvSpPr txBox="1">
            <a:spLocks noGrp="1"/>
          </p:cNvSpPr>
          <p:nvPr>
            <p:ph type="title"/>
          </p:nvPr>
        </p:nvSpPr>
        <p:spPr>
          <a:xfrm>
            <a:off x="311700" y="3605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b="1" dirty="0" err="1">
                <a:solidFill>
                  <a:srgbClr val="2E2C7E"/>
                </a:solidFill>
                <a:latin typeface="Poppins" panose="00000500000000000000" pitchFamily="2" charset="0"/>
                <a:ea typeface="Raleway"/>
                <a:cs typeface="Poppins" panose="00000500000000000000" pitchFamily="2" charset="0"/>
                <a:sym typeface="Raleway"/>
              </a:rPr>
              <a:t>L'audience</a:t>
            </a:r>
            <a:r>
              <a:rPr lang="en-GB" b="1" dirty="0">
                <a:solidFill>
                  <a:srgbClr val="2E2C7E"/>
                </a:solidFill>
                <a:latin typeface="Poppins" panose="00000500000000000000" pitchFamily="2" charset="0"/>
                <a:ea typeface="Raleway"/>
                <a:cs typeface="Poppins" panose="00000500000000000000" pitchFamily="2" charset="0"/>
                <a:sym typeface="Raleway"/>
              </a:rPr>
              <a:t> de FlyPool</a:t>
            </a:r>
            <a:endParaRPr b="1" dirty="0">
              <a:solidFill>
                <a:srgbClr val="2E2C7E"/>
              </a:solidFill>
              <a:latin typeface="Poppins" panose="00000500000000000000" pitchFamily="2" charset="0"/>
              <a:ea typeface="Raleway"/>
              <a:cs typeface="Poppins" panose="00000500000000000000" pitchFamily="2" charset="0"/>
              <a:sym typeface="Raleway"/>
            </a:endParaRPr>
          </a:p>
        </p:txBody>
      </p:sp>
      <p:pic>
        <p:nvPicPr>
          <p:cNvPr id="10" name="Image 9">
            <a:extLst>
              <a:ext uri="{FF2B5EF4-FFF2-40B4-BE49-F238E27FC236}">
                <a16:creationId xmlns:a16="http://schemas.microsoft.com/office/drawing/2014/main" id="{64C5C5F9-7567-FFFC-0F46-0E2594A1ABF1}"/>
              </a:ext>
            </a:extLst>
          </p:cNvPr>
          <p:cNvPicPr>
            <a:picLocks noChangeAspect="1"/>
          </p:cNvPicPr>
          <p:nvPr/>
        </p:nvPicPr>
        <p:blipFill>
          <a:blip r:embed="rId4"/>
          <a:stretch>
            <a:fillRect/>
          </a:stretch>
        </p:blipFill>
        <p:spPr>
          <a:xfrm flipH="1">
            <a:off x="4572000" y="646900"/>
            <a:ext cx="5143500" cy="5143500"/>
          </a:xfrm>
          <a:prstGeom prst="rect">
            <a:avLst/>
          </a:prstGeom>
        </p:spPr>
      </p:pic>
      <p:sp>
        <p:nvSpPr>
          <p:cNvPr id="11" name="Google Shape;78;p15">
            <a:extLst>
              <a:ext uri="{FF2B5EF4-FFF2-40B4-BE49-F238E27FC236}">
                <a16:creationId xmlns:a16="http://schemas.microsoft.com/office/drawing/2014/main" id="{67D29C45-B4B1-EE8B-9E22-D6394E3FC2B3}"/>
              </a:ext>
            </a:extLst>
          </p:cNvPr>
          <p:cNvSpPr txBox="1">
            <a:spLocks/>
          </p:cNvSpPr>
          <p:nvPr/>
        </p:nvSpPr>
        <p:spPr>
          <a:xfrm>
            <a:off x="311700" y="1219600"/>
            <a:ext cx="4966882" cy="3632150"/>
          </a:xfrm>
          <a:prstGeom prst="rect">
            <a:avLst/>
          </a:prstGeom>
          <a:noFill/>
          <a:ln>
            <a:noFill/>
          </a:ln>
        </p:spPr>
        <p:txBody>
          <a:bodyPr spcFirstLastPara="1" wrap="square" lIns="91425" tIns="91425" rIns="91425" bIns="91425" anchor="t" anchorCtr="0">
            <a:normAutofit lnSpcReduction="10000"/>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r>
              <a:rPr lang="en-US" sz="2000" b="1" dirty="0">
                <a:solidFill>
                  <a:schemeClr val="tx1"/>
                </a:solidFill>
                <a:latin typeface="Poppins" panose="00000500000000000000" pitchFamily="2" charset="0"/>
                <a:ea typeface="Raleway"/>
                <a:cs typeface="Poppins" panose="00000500000000000000" pitchFamily="2" charset="0"/>
                <a:sym typeface="Raleway"/>
              </a:rPr>
              <a:t>FlyPool</a:t>
            </a:r>
            <a:r>
              <a:rPr lang="en-US" sz="2000" dirty="0">
                <a:solidFill>
                  <a:schemeClr val="tx1"/>
                </a:solidFill>
                <a:latin typeface="Poppins" panose="00000500000000000000" pitchFamily="2" charset="0"/>
                <a:ea typeface="Raleway"/>
                <a:cs typeface="Poppins" panose="00000500000000000000" pitchFamily="2" charset="0"/>
                <a:sym typeface="Raleway"/>
              </a:rPr>
              <a:t> </a:t>
            </a:r>
            <a:r>
              <a:rPr lang="fr-FR" sz="2000" dirty="0">
                <a:solidFill>
                  <a:schemeClr val="tx1"/>
                </a:solidFill>
                <a:latin typeface="Poppins" panose="00000500000000000000" pitchFamily="2" charset="0"/>
                <a:ea typeface="Raleway"/>
                <a:cs typeface="Poppins" panose="00000500000000000000" pitchFamily="2" charset="0"/>
                <a:sym typeface="Raleway"/>
              </a:rPr>
              <a:t>est utilisé par les personnes qui voyagent vers et depuis les aéroports, y compris, mais sans s'y limiter :</a:t>
            </a:r>
          </a:p>
          <a:p>
            <a:pPr marL="408623" indent="-285750">
              <a:buSzPct val="100000"/>
              <a:buFont typeface="Arial" panose="020B0604020202020204" pitchFamily="34" charset="0"/>
              <a:buChar char="•"/>
            </a:pPr>
            <a:r>
              <a:rPr lang="fr-FR" sz="2000" dirty="0">
                <a:solidFill>
                  <a:schemeClr val="tx1"/>
                </a:solidFill>
                <a:latin typeface="Poppins" panose="00000500000000000000" pitchFamily="2" charset="0"/>
                <a:ea typeface="Raleway"/>
                <a:cs typeface="Poppins" panose="00000500000000000000" pitchFamily="2" charset="0"/>
                <a:sym typeface="Raleway"/>
              </a:rPr>
              <a:t>Voyageurs d'affaires et de loisirs</a:t>
            </a:r>
          </a:p>
          <a:p>
            <a:pPr marL="408623" indent="-285750">
              <a:buSzPct val="100000"/>
              <a:buFont typeface="Arial" panose="020B0604020202020204" pitchFamily="34" charset="0"/>
              <a:buChar char="•"/>
            </a:pPr>
            <a:r>
              <a:rPr lang="fr-FR" sz="2000" dirty="0">
                <a:solidFill>
                  <a:schemeClr val="tx1"/>
                </a:solidFill>
                <a:latin typeface="Poppins" panose="00000500000000000000" pitchFamily="2" charset="0"/>
                <a:ea typeface="Raleway"/>
                <a:cs typeface="Poppins" panose="00000500000000000000" pitchFamily="2" charset="0"/>
                <a:sym typeface="Raleway"/>
              </a:rPr>
              <a:t>Personnes venant chercher ou déposer leurs parents et amis</a:t>
            </a:r>
          </a:p>
          <a:p>
            <a:pPr marL="408623" indent="-285750">
              <a:buSzPct val="100000"/>
              <a:buFont typeface="Arial" panose="020B0604020202020204" pitchFamily="34" charset="0"/>
              <a:buChar char="•"/>
            </a:pPr>
            <a:r>
              <a:rPr lang="fr-FR" sz="2000" dirty="0">
                <a:solidFill>
                  <a:schemeClr val="tx1"/>
                </a:solidFill>
                <a:latin typeface="Poppins" panose="00000500000000000000" pitchFamily="2" charset="0"/>
                <a:ea typeface="Raleway"/>
                <a:cs typeface="Poppins" panose="00000500000000000000" pitchFamily="2" charset="0"/>
                <a:sym typeface="Raleway"/>
              </a:rPr>
              <a:t>Affaires des compagnies aériennes</a:t>
            </a:r>
          </a:p>
          <a:p>
            <a:pPr marL="408623" indent="-285750">
              <a:buSzPct val="100000"/>
              <a:buFont typeface="Arial" panose="020B0604020202020204" pitchFamily="34" charset="0"/>
              <a:buChar char="•"/>
            </a:pPr>
            <a:r>
              <a:rPr lang="fr-FR" sz="2000" dirty="0">
                <a:solidFill>
                  <a:schemeClr val="tx1"/>
                </a:solidFill>
                <a:latin typeface="Poppins" panose="00000500000000000000" pitchFamily="2" charset="0"/>
                <a:ea typeface="Raleway"/>
                <a:cs typeface="Poppins" panose="00000500000000000000" pitchFamily="2" charset="0"/>
                <a:sym typeface="Raleway"/>
              </a:rPr>
              <a:t>Affaires d'aéroport</a:t>
            </a:r>
            <a:endParaRPr lang="en-US" sz="2000" dirty="0">
              <a:solidFill>
                <a:schemeClr val="tx1"/>
              </a:solidFill>
              <a:latin typeface="Poppins" panose="00000500000000000000" pitchFamily="2" charset="0"/>
              <a:ea typeface="Raleway"/>
              <a:cs typeface="Poppins" panose="00000500000000000000" pitchFamily="2" charset="0"/>
              <a:sym typeface="Raleway"/>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
          <a:extLst>
            <a:ext uri="{FF2B5EF4-FFF2-40B4-BE49-F238E27FC236}">
              <a16:creationId xmlns:a16="http://schemas.microsoft.com/office/drawing/2014/main" id="{00E94395-5BE7-FF83-66BE-EBE475DD13D8}"/>
            </a:ext>
          </a:extLst>
        </p:cNvPr>
        <p:cNvGrpSpPr/>
        <p:nvPr/>
      </p:nvGrpSpPr>
      <p:grpSpPr>
        <a:xfrm>
          <a:off x="0" y="0"/>
          <a:ext cx="0" cy="0"/>
          <a:chOff x="0" y="0"/>
          <a:chExt cx="0" cy="0"/>
        </a:xfrm>
      </p:grpSpPr>
      <p:sp>
        <p:nvSpPr>
          <p:cNvPr id="23" name="Rectangle : avec coins arrondis en haut 22">
            <a:extLst>
              <a:ext uri="{FF2B5EF4-FFF2-40B4-BE49-F238E27FC236}">
                <a16:creationId xmlns:a16="http://schemas.microsoft.com/office/drawing/2014/main" id="{523514DB-B953-ED11-A85B-5DE141B11210}"/>
              </a:ext>
            </a:extLst>
          </p:cNvPr>
          <p:cNvSpPr/>
          <p:nvPr/>
        </p:nvSpPr>
        <p:spPr>
          <a:xfrm>
            <a:off x="-457200" y="-64024"/>
            <a:ext cx="8229600" cy="607721"/>
          </a:xfrm>
          <a:prstGeom prst="round2SameRect">
            <a:avLst>
              <a:gd name="adj1" fmla="val 0"/>
              <a:gd name="adj2" fmla="val 50000"/>
            </a:avLst>
          </a:prstGeom>
          <a:solidFill>
            <a:srgbClr val="2E2C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M"/>
          </a:p>
        </p:txBody>
      </p:sp>
      <p:sp>
        <p:nvSpPr>
          <p:cNvPr id="118" name="Google Shape;118;p20">
            <a:extLst>
              <a:ext uri="{FF2B5EF4-FFF2-40B4-BE49-F238E27FC236}">
                <a16:creationId xmlns:a16="http://schemas.microsoft.com/office/drawing/2014/main" id="{65DA17EB-DECE-579F-9856-85CDECD361AB}"/>
              </a:ext>
            </a:extLst>
          </p:cNvPr>
          <p:cNvSpPr txBox="1">
            <a:spLocks noGrp="1"/>
          </p:cNvSpPr>
          <p:nvPr>
            <p:ph type="title"/>
          </p:nvPr>
        </p:nvSpPr>
        <p:spPr>
          <a:xfrm>
            <a:off x="278400" y="-137727"/>
            <a:ext cx="8865600" cy="755126"/>
          </a:xfrm>
          <a:prstGeom prst="rect">
            <a:avLst/>
          </a:prstGeom>
        </p:spPr>
        <p:txBody>
          <a:bodyPr spcFirstLastPara="1" wrap="square" lIns="91425" tIns="91425" rIns="91425" bIns="91425" anchor="t" anchorCtr="0">
            <a:normAutofit/>
          </a:bodyPr>
          <a:lstStyle/>
          <a:p>
            <a:pPr marL="0" lvl="0" indent="0" algn="l" rtl="0">
              <a:lnSpc>
                <a:spcPct val="150000"/>
              </a:lnSpc>
              <a:spcBef>
                <a:spcPts val="0"/>
              </a:spcBef>
              <a:spcAft>
                <a:spcPts val="0"/>
              </a:spcAft>
              <a:buSzPct val="40909"/>
              <a:buNone/>
            </a:pPr>
            <a:r>
              <a:rPr lang="fr-FR" sz="2420" b="1" dirty="0">
                <a:solidFill>
                  <a:schemeClr val="bg1"/>
                </a:solidFill>
                <a:latin typeface="Poppins" panose="00000500000000000000" pitchFamily="2" charset="0"/>
                <a:ea typeface="Raleway"/>
                <a:cs typeface="Poppins" panose="00000500000000000000" pitchFamily="2" charset="0"/>
                <a:sym typeface="Raleway"/>
              </a:rPr>
              <a:t>Détails et avantages de nos offres</a:t>
            </a:r>
            <a:endParaRPr sz="1531" dirty="0">
              <a:solidFill>
                <a:schemeClr val="bg1"/>
              </a:solidFill>
              <a:latin typeface="Poppins" panose="00000500000000000000" pitchFamily="2" charset="0"/>
              <a:ea typeface="Raleway"/>
              <a:cs typeface="Poppins" panose="00000500000000000000" pitchFamily="2" charset="0"/>
              <a:sym typeface="Raleway"/>
            </a:endParaRPr>
          </a:p>
        </p:txBody>
      </p:sp>
      <p:sp>
        <p:nvSpPr>
          <p:cNvPr id="25" name="Rectangle : coins arrondis 24">
            <a:extLst>
              <a:ext uri="{FF2B5EF4-FFF2-40B4-BE49-F238E27FC236}">
                <a16:creationId xmlns:a16="http://schemas.microsoft.com/office/drawing/2014/main" id="{D370B6A7-FC9D-7BB9-7A29-D104E9A47656}"/>
              </a:ext>
            </a:extLst>
          </p:cNvPr>
          <p:cNvSpPr/>
          <p:nvPr/>
        </p:nvSpPr>
        <p:spPr>
          <a:xfrm>
            <a:off x="3414945" y="810473"/>
            <a:ext cx="5449330" cy="4162086"/>
          </a:xfrm>
          <a:prstGeom prst="roundRect">
            <a:avLst>
              <a:gd name="adj" fmla="val 2054"/>
            </a:avLst>
          </a:prstGeom>
          <a:solidFill>
            <a:schemeClr val="bg1"/>
          </a:solidFill>
          <a:ln>
            <a:noFill/>
          </a:ln>
          <a:effectLst>
            <a:outerShdw blurRad="279400" sx="98000" sy="98000" algn="ctr" rotWithShape="0">
              <a:srgbClr val="66C1BF">
                <a:alpha val="5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Google Shape;78;p15">
            <a:extLst>
              <a:ext uri="{FF2B5EF4-FFF2-40B4-BE49-F238E27FC236}">
                <a16:creationId xmlns:a16="http://schemas.microsoft.com/office/drawing/2014/main" id="{C870F786-68CE-F6DF-95D2-F34BB236D3ED}"/>
              </a:ext>
            </a:extLst>
          </p:cNvPr>
          <p:cNvSpPr txBox="1">
            <a:spLocks noGrp="1"/>
          </p:cNvSpPr>
          <p:nvPr>
            <p:ph type="body" idx="1"/>
          </p:nvPr>
        </p:nvSpPr>
        <p:spPr>
          <a:xfrm>
            <a:off x="3433893" y="810473"/>
            <a:ext cx="5411434" cy="4162086"/>
          </a:xfrm>
          <a:prstGeom prst="rect">
            <a:avLst/>
          </a:prstGeom>
        </p:spPr>
        <p:txBody>
          <a:bodyPr spcFirstLastPara="1" wrap="square" lIns="91425" tIns="91425" rIns="91425" bIns="91425" anchor="t" anchorCtr="0">
            <a:normAutofit fontScale="92500" lnSpcReduction="10000"/>
          </a:bodyPr>
          <a:lstStyle/>
          <a:p>
            <a:pPr marL="457200" lvl="0" indent="-334327" algn="l" rtl="0">
              <a:spcBef>
                <a:spcPts val="1200"/>
              </a:spcBef>
              <a:spcAft>
                <a:spcPts val="0"/>
              </a:spcAft>
              <a:buClr>
                <a:srgbClr val="2E2C7E"/>
              </a:buClr>
              <a:buSzPct val="100000"/>
              <a:buFont typeface="Wingdings" panose="05000000000000000000" pitchFamily="2" charset="2"/>
              <a:buChar char="Ø"/>
            </a:pPr>
            <a:r>
              <a:rPr lang="fr-FR" sz="1200" b="1" dirty="0">
                <a:solidFill>
                  <a:srgbClr val="2E2C7E"/>
                </a:solidFill>
                <a:latin typeface="Poppins" panose="00000500000000000000" pitchFamily="2" charset="0"/>
                <a:ea typeface="Raleway"/>
                <a:cs typeface="Poppins" panose="00000500000000000000" pitchFamily="2" charset="0"/>
                <a:sym typeface="Raleway"/>
              </a:rPr>
              <a:t>Placement stratégique </a:t>
            </a:r>
            <a:r>
              <a:rPr lang="fr-FR" sz="1200" dirty="0">
                <a:solidFill>
                  <a:schemeClr val="tx1"/>
                </a:solidFill>
                <a:latin typeface="Poppins" panose="00000500000000000000" pitchFamily="2" charset="0"/>
                <a:ea typeface="Raleway"/>
                <a:cs typeface="Poppins" panose="00000500000000000000" pitchFamily="2" charset="0"/>
                <a:sym typeface="Raleway"/>
              </a:rPr>
              <a:t>de vos annonces sur le </a:t>
            </a:r>
            <a:r>
              <a:rPr lang="fr-FR" sz="1200" b="1" dirty="0">
                <a:solidFill>
                  <a:srgbClr val="2E2C7E"/>
                </a:solidFill>
                <a:latin typeface="Poppins" panose="00000500000000000000" pitchFamily="2" charset="0"/>
                <a:ea typeface="Raleway"/>
                <a:cs typeface="Poppins" panose="00000500000000000000" pitchFamily="2" charset="0"/>
                <a:sym typeface="Raleway"/>
              </a:rPr>
              <a:t>FlyStore, </a:t>
            </a:r>
            <a:r>
              <a:rPr lang="fr-FR" sz="1200" dirty="0">
                <a:solidFill>
                  <a:schemeClr val="tx1"/>
                </a:solidFill>
                <a:latin typeface="Poppins" panose="00000500000000000000" pitchFamily="2" charset="0"/>
                <a:ea typeface="Raleway"/>
                <a:cs typeface="Poppins" panose="00000500000000000000" pitchFamily="2" charset="0"/>
                <a:sym typeface="Raleway"/>
              </a:rPr>
              <a:t>avec une visibilité maximale pour </a:t>
            </a:r>
            <a:r>
              <a:rPr lang="fr-FR" sz="1200" b="1" dirty="0">
                <a:solidFill>
                  <a:srgbClr val="2E2C7E"/>
                </a:solidFill>
                <a:latin typeface="Poppins" panose="00000500000000000000" pitchFamily="2" charset="0"/>
                <a:ea typeface="Raleway"/>
                <a:cs typeface="Poppins" panose="00000500000000000000" pitchFamily="2" charset="0"/>
                <a:sym typeface="Raleway"/>
              </a:rPr>
              <a:t>captiver notre public.</a:t>
            </a:r>
          </a:p>
          <a:p>
            <a:pPr marL="457200" lvl="0" indent="-334327" algn="l" rtl="0">
              <a:spcBef>
                <a:spcPts val="1200"/>
              </a:spcBef>
              <a:spcAft>
                <a:spcPts val="0"/>
              </a:spcAft>
              <a:buClr>
                <a:srgbClr val="2E2C7E"/>
              </a:buClr>
              <a:buSzPct val="100000"/>
              <a:buFont typeface="Wingdings" panose="05000000000000000000" pitchFamily="2" charset="2"/>
              <a:buChar char="Ø"/>
            </a:pPr>
            <a:r>
              <a:rPr lang="fr-FR" sz="1200" dirty="0">
                <a:solidFill>
                  <a:schemeClr val="tx1"/>
                </a:solidFill>
                <a:latin typeface="Poppins" panose="00000500000000000000" pitchFamily="2" charset="0"/>
                <a:ea typeface="Raleway"/>
                <a:cs typeface="Poppins" panose="00000500000000000000" pitchFamily="2" charset="0"/>
                <a:sym typeface="Raleway"/>
              </a:rPr>
              <a:t>Possibilité de présenter des publicités vidéo avec des </a:t>
            </a:r>
            <a:r>
              <a:rPr lang="fr-FR" sz="1200" b="1" dirty="0">
                <a:solidFill>
                  <a:srgbClr val="2E2C7E"/>
                </a:solidFill>
                <a:latin typeface="Poppins" panose="00000500000000000000" pitchFamily="2" charset="0"/>
                <a:ea typeface="Raleway"/>
                <a:cs typeface="Poppins" panose="00000500000000000000" pitchFamily="2" charset="0"/>
                <a:sym typeface="Raleway"/>
              </a:rPr>
              <a:t>bannières publicitaires, des publicités sponsorisées, des pop-ups </a:t>
            </a:r>
            <a:r>
              <a:rPr lang="fr-FR" sz="1200" dirty="0">
                <a:solidFill>
                  <a:schemeClr val="tx1"/>
                </a:solidFill>
                <a:latin typeface="Poppins" panose="00000500000000000000" pitchFamily="2" charset="0"/>
                <a:ea typeface="Raleway"/>
                <a:cs typeface="Poppins" panose="00000500000000000000" pitchFamily="2" charset="0"/>
                <a:sym typeface="Raleway"/>
              </a:rPr>
              <a:t>et d'autres </a:t>
            </a:r>
            <a:r>
              <a:rPr lang="fr-FR" sz="1200" b="1" dirty="0">
                <a:solidFill>
                  <a:srgbClr val="2E2C7E"/>
                </a:solidFill>
                <a:latin typeface="Poppins" panose="00000500000000000000" pitchFamily="2" charset="0"/>
                <a:ea typeface="Raleway"/>
                <a:cs typeface="Poppins" panose="00000500000000000000" pitchFamily="2" charset="0"/>
                <a:sym typeface="Raleway"/>
              </a:rPr>
              <a:t>formats personnalisés </a:t>
            </a:r>
            <a:r>
              <a:rPr lang="fr-FR" sz="1200" dirty="0">
                <a:solidFill>
                  <a:schemeClr val="tx1"/>
                </a:solidFill>
                <a:latin typeface="Poppins" panose="00000500000000000000" pitchFamily="2" charset="0"/>
                <a:ea typeface="Raleway"/>
                <a:cs typeface="Poppins" panose="00000500000000000000" pitchFamily="2" charset="0"/>
                <a:sym typeface="Raleway"/>
              </a:rPr>
              <a:t>pour répondre à vos objectifs de marketing.</a:t>
            </a:r>
          </a:p>
          <a:p>
            <a:pPr marL="457200" lvl="0" indent="-334327" algn="l" rtl="0">
              <a:spcBef>
                <a:spcPts val="1200"/>
              </a:spcBef>
              <a:spcAft>
                <a:spcPts val="0"/>
              </a:spcAft>
              <a:buClr>
                <a:srgbClr val="2E2C7E"/>
              </a:buClr>
              <a:buSzPct val="100000"/>
              <a:buFont typeface="Wingdings" panose="05000000000000000000" pitchFamily="2" charset="2"/>
              <a:buChar char="Ø"/>
            </a:pPr>
            <a:r>
              <a:rPr lang="fr-FR" sz="1200" dirty="0">
                <a:solidFill>
                  <a:schemeClr val="tx1"/>
                </a:solidFill>
                <a:latin typeface="Poppins" panose="00000500000000000000" pitchFamily="2" charset="0"/>
                <a:ea typeface="Raleway"/>
                <a:cs typeface="Poppins" panose="00000500000000000000" pitchFamily="2" charset="0"/>
                <a:sym typeface="Raleway"/>
              </a:rPr>
              <a:t>Utilisation </a:t>
            </a:r>
            <a:r>
              <a:rPr lang="fr-FR" sz="1200" b="1" dirty="0">
                <a:solidFill>
                  <a:srgbClr val="2E2C7E"/>
                </a:solidFill>
                <a:latin typeface="Poppins" panose="00000500000000000000" pitchFamily="2" charset="0"/>
                <a:ea typeface="Raleway"/>
                <a:cs typeface="Poppins" panose="00000500000000000000" pitchFamily="2" charset="0"/>
                <a:sym typeface="Raleway"/>
              </a:rPr>
              <a:t>d'outils de ciblage avancés</a:t>
            </a:r>
            <a:r>
              <a:rPr lang="fr-FR" sz="1200" dirty="0">
                <a:solidFill>
                  <a:schemeClr val="tx1"/>
                </a:solidFill>
                <a:latin typeface="Poppins" panose="00000500000000000000" pitchFamily="2" charset="0"/>
                <a:ea typeface="Raleway"/>
                <a:cs typeface="Poppins" panose="00000500000000000000" pitchFamily="2" charset="0"/>
                <a:sym typeface="Raleway"/>
              </a:rPr>
              <a:t>, permettant d'atteindre avec précision l'audience souhaitée en fonction de paramètres démographiques, géographiques et comportementaux.</a:t>
            </a:r>
          </a:p>
          <a:p>
            <a:pPr marL="457200" lvl="0" indent="-334327" algn="l" rtl="0">
              <a:spcBef>
                <a:spcPts val="1200"/>
              </a:spcBef>
              <a:spcAft>
                <a:spcPts val="0"/>
              </a:spcAft>
              <a:buClr>
                <a:srgbClr val="2E2C7E"/>
              </a:buClr>
              <a:buSzPct val="100000"/>
              <a:buFont typeface="Wingdings" panose="05000000000000000000" pitchFamily="2" charset="2"/>
              <a:buChar char="Ø"/>
            </a:pPr>
            <a:r>
              <a:rPr lang="fr-FR" sz="1200" b="1" dirty="0">
                <a:solidFill>
                  <a:srgbClr val="2E2C7E"/>
                </a:solidFill>
                <a:latin typeface="Poppins" panose="00000500000000000000" pitchFamily="2" charset="0"/>
                <a:ea typeface="Raleway"/>
                <a:cs typeface="Poppins" panose="00000500000000000000" pitchFamily="2" charset="0"/>
                <a:sym typeface="Raleway"/>
              </a:rPr>
              <a:t>La personnalisation </a:t>
            </a:r>
            <a:r>
              <a:rPr lang="fr-FR" sz="1200" dirty="0">
                <a:solidFill>
                  <a:schemeClr val="tx1"/>
                </a:solidFill>
                <a:latin typeface="Poppins" panose="00000500000000000000" pitchFamily="2" charset="0"/>
                <a:ea typeface="Raleway"/>
                <a:cs typeface="Poppins" panose="00000500000000000000" pitchFamily="2" charset="0"/>
                <a:sym typeface="Raleway"/>
              </a:rPr>
              <a:t>de votre </a:t>
            </a:r>
            <a:r>
              <a:rPr lang="fr-FR" sz="1200" b="1" dirty="0">
                <a:solidFill>
                  <a:srgbClr val="2E2C7E"/>
                </a:solidFill>
                <a:latin typeface="Poppins" panose="00000500000000000000" pitchFamily="2" charset="0"/>
                <a:ea typeface="Raleway"/>
                <a:cs typeface="Poppins" panose="00000500000000000000" pitchFamily="2" charset="0"/>
                <a:sym typeface="Raleway"/>
              </a:rPr>
              <a:t>message publicitaire </a:t>
            </a:r>
            <a:r>
              <a:rPr lang="fr-FR" sz="1200" dirty="0">
                <a:solidFill>
                  <a:schemeClr val="tx1"/>
                </a:solidFill>
                <a:latin typeface="Poppins" panose="00000500000000000000" pitchFamily="2" charset="0"/>
                <a:ea typeface="Raleway"/>
                <a:cs typeface="Poppins" panose="00000500000000000000" pitchFamily="2" charset="0"/>
                <a:sym typeface="Raleway"/>
              </a:rPr>
              <a:t>au sein du contenu vidéo, vous permettant de mettre en avant des offres spéciales, des promotions, des événements à venir et d'autres informations pertinentes, favorisant ainsi un engagement plus profond avec votre public.</a:t>
            </a:r>
          </a:p>
          <a:p>
            <a:pPr marL="457200" lvl="0" indent="-334327" algn="l" rtl="0">
              <a:spcBef>
                <a:spcPts val="1200"/>
              </a:spcBef>
              <a:spcAft>
                <a:spcPts val="0"/>
              </a:spcAft>
              <a:buClr>
                <a:srgbClr val="2E2C7E"/>
              </a:buClr>
              <a:buSzPct val="100000"/>
              <a:buFont typeface="Wingdings" panose="05000000000000000000" pitchFamily="2" charset="2"/>
              <a:buChar char="Ø"/>
            </a:pPr>
            <a:r>
              <a:rPr lang="fr-FR" sz="1200" b="1" dirty="0">
                <a:solidFill>
                  <a:srgbClr val="2E2C7E"/>
                </a:solidFill>
                <a:latin typeface="Poppins" panose="00000500000000000000" pitchFamily="2" charset="0"/>
                <a:ea typeface="Raleway"/>
                <a:cs typeface="Poppins" panose="00000500000000000000" pitchFamily="2" charset="0"/>
                <a:sym typeface="Raleway"/>
              </a:rPr>
              <a:t>Rapports complets </a:t>
            </a:r>
            <a:r>
              <a:rPr lang="fr-FR" sz="1200" dirty="0">
                <a:solidFill>
                  <a:schemeClr val="tx1"/>
                </a:solidFill>
                <a:latin typeface="Poppins" panose="00000500000000000000" pitchFamily="2" charset="0"/>
                <a:ea typeface="Raleway"/>
                <a:cs typeface="Poppins" panose="00000500000000000000" pitchFamily="2" charset="0"/>
                <a:sym typeface="Raleway"/>
              </a:rPr>
              <a:t>sur les performances de la campagne, fournissant des informations détaillées sur les impressions, les clics, les conversions, le retour sur investissement et les mesures d'engagement vidéo, vous permettant ainsi d'optimiser efficacement vos stratégies publicitaires.</a:t>
            </a:r>
            <a:endParaRPr lang="en-US" sz="1200" dirty="0">
              <a:solidFill>
                <a:schemeClr val="tx1"/>
              </a:solidFill>
              <a:latin typeface="Poppins" panose="00000500000000000000" pitchFamily="2" charset="0"/>
              <a:ea typeface="Raleway"/>
              <a:cs typeface="Poppins" panose="00000500000000000000" pitchFamily="2" charset="0"/>
              <a:sym typeface="Raleway"/>
            </a:endParaRPr>
          </a:p>
        </p:txBody>
      </p:sp>
      <p:sp>
        <p:nvSpPr>
          <p:cNvPr id="28" name="Google Shape;78;p15">
            <a:extLst>
              <a:ext uri="{FF2B5EF4-FFF2-40B4-BE49-F238E27FC236}">
                <a16:creationId xmlns:a16="http://schemas.microsoft.com/office/drawing/2014/main" id="{0B1EB66D-BA8C-AC14-C966-3A6E7247641D}"/>
              </a:ext>
            </a:extLst>
          </p:cNvPr>
          <p:cNvSpPr txBox="1">
            <a:spLocks/>
          </p:cNvSpPr>
          <p:nvPr/>
        </p:nvSpPr>
        <p:spPr>
          <a:xfrm>
            <a:off x="162193" y="900536"/>
            <a:ext cx="2773774" cy="607721"/>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gn="ctr">
              <a:buFont typeface="Arial"/>
              <a:buNone/>
            </a:pPr>
            <a:r>
              <a:rPr lang="en-US" sz="2400" b="1" dirty="0">
                <a:solidFill>
                  <a:srgbClr val="2E2C7E"/>
                </a:solidFill>
                <a:latin typeface="Poppins" panose="00000500000000000000" pitchFamily="2" charset="0"/>
                <a:ea typeface="Raleway"/>
                <a:cs typeface="Poppins" panose="00000500000000000000" pitchFamily="2" charset="0"/>
                <a:sym typeface="Raleway"/>
              </a:rPr>
              <a:t>Ce qui </a:t>
            </a:r>
            <a:r>
              <a:rPr lang="en-US" sz="2400" b="1" dirty="0" err="1">
                <a:solidFill>
                  <a:srgbClr val="2E2C7E"/>
                </a:solidFill>
                <a:latin typeface="Poppins" panose="00000500000000000000" pitchFamily="2" charset="0"/>
                <a:ea typeface="Raleway"/>
                <a:cs typeface="Poppins" panose="00000500000000000000" pitchFamily="2" charset="0"/>
                <a:sym typeface="Raleway"/>
              </a:rPr>
              <a:t>est</a:t>
            </a:r>
            <a:r>
              <a:rPr lang="en-US" sz="2400" b="1" dirty="0">
                <a:solidFill>
                  <a:srgbClr val="2E2C7E"/>
                </a:solidFill>
                <a:latin typeface="Poppins" panose="00000500000000000000" pitchFamily="2" charset="0"/>
                <a:ea typeface="Raleway"/>
                <a:cs typeface="Poppins" panose="00000500000000000000" pitchFamily="2" charset="0"/>
                <a:sym typeface="Raleway"/>
              </a:rPr>
              <a:t> </a:t>
            </a:r>
            <a:r>
              <a:rPr lang="en-US" sz="2400" b="1" dirty="0" err="1">
                <a:solidFill>
                  <a:srgbClr val="2E2C7E"/>
                </a:solidFill>
                <a:latin typeface="Poppins" panose="00000500000000000000" pitchFamily="2" charset="0"/>
                <a:ea typeface="Raleway"/>
                <a:cs typeface="Poppins" panose="00000500000000000000" pitchFamily="2" charset="0"/>
                <a:sym typeface="Raleway"/>
              </a:rPr>
              <a:t>inclus</a:t>
            </a:r>
            <a:endParaRPr lang="en-US" sz="2400" b="1" dirty="0">
              <a:solidFill>
                <a:srgbClr val="2E2C7E"/>
              </a:solidFill>
              <a:latin typeface="Poppins" panose="00000500000000000000" pitchFamily="2" charset="0"/>
              <a:ea typeface="Raleway"/>
              <a:cs typeface="Poppins" panose="00000500000000000000" pitchFamily="2" charset="0"/>
              <a:sym typeface="Raleway"/>
            </a:endParaRPr>
          </a:p>
        </p:txBody>
      </p:sp>
      <p:pic>
        <p:nvPicPr>
          <p:cNvPr id="30" name="Image 29">
            <a:extLst>
              <a:ext uri="{FF2B5EF4-FFF2-40B4-BE49-F238E27FC236}">
                <a16:creationId xmlns:a16="http://schemas.microsoft.com/office/drawing/2014/main" id="{F98E773B-3388-B78D-4779-71C41769A863}"/>
              </a:ext>
            </a:extLst>
          </p:cNvPr>
          <p:cNvPicPr>
            <a:picLocks noChangeAspect="1"/>
          </p:cNvPicPr>
          <p:nvPr/>
        </p:nvPicPr>
        <p:blipFill rotWithShape="1">
          <a:blip r:embed="rId3"/>
          <a:srcRect l="19274" r="15542"/>
          <a:stretch/>
        </p:blipFill>
        <p:spPr>
          <a:xfrm>
            <a:off x="0" y="1508257"/>
            <a:ext cx="3433894" cy="3512034"/>
          </a:xfrm>
          <a:prstGeom prst="rect">
            <a:avLst/>
          </a:prstGeom>
        </p:spPr>
      </p:pic>
    </p:spTree>
    <p:extLst>
      <p:ext uri="{BB962C8B-B14F-4D97-AF65-F5344CB8AC3E}">
        <p14:creationId xmlns:p14="http://schemas.microsoft.com/office/powerpoint/2010/main" val="2445632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a:extLst>
            <a:ext uri="{FF2B5EF4-FFF2-40B4-BE49-F238E27FC236}">
              <a16:creationId xmlns:a16="http://schemas.microsoft.com/office/drawing/2014/main" id="{3C2B01B6-0468-AF60-4752-BA6DC02CD5F4}"/>
            </a:ext>
          </a:extLst>
        </p:cNvPr>
        <p:cNvGrpSpPr/>
        <p:nvPr/>
      </p:nvGrpSpPr>
      <p:grpSpPr>
        <a:xfrm>
          <a:off x="0" y="0"/>
          <a:ext cx="0" cy="0"/>
          <a:chOff x="0" y="0"/>
          <a:chExt cx="0" cy="0"/>
        </a:xfrm>
      </p:grpSpPr>
      <p:sp>
        <p:nvSpPr>
          <p:cNvPr id="23" name="Rectangle : avec coins arrondis en haut 22">
            <a:extLst>
              <a:ext uri="{FF2B5EF4-FFF2-40B4-BE49-F238E27FC236}">
                <a16:creationId xmlns:a16="http://schemas.microsoft.com/office/drawing/2014/main" id="{AD502292-7ABD-FB68-D970-E03A1A548C2F}"/>
              </a:ext>
            </a:extLst>
          </p:cNvPr>
          <p:cNvSpPr/>
          <p:nvPr/>
        </p:nvSpPr>
        <p:spPr>
          <a:xfrm>
            <a:off x="-457200" y="-64024"/>
            <a:ext cx="8229600" cy="827857"/>
          </a:xfrm>
          <a:prstGeom prst="round2SameRect">
            <a:avLst>
              <a:gd name="adj1" fmla="val 0"/>
              <a:gd name="adj2" fmla="val 50000"/>
            </a:avLst>
          </a:prstGeom>
          <a:solidFill>
            <a:srgbClr val="2E2C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M"/>
          </a:p>
        </p:txBody>
      </p:sp>
      <p:sp>
        <p:nvSpPr>
          <p:cNvPr id="118" name="Google Shape;118;p20">
            <a:extLst>
              <a:ext uri="{FF2B5EF4-FFF2-40B4-BE49-F238E27FC236}">
                <a16:creationId xmlns:a16="http://schemas.microsoft.com/office/drawing/2014/main" id="{2E17DA6C-52FE-9DA1-EDD9-1C6875D10E0E}"/>
              </a:ext>
            </a:extLst>
          </p:cNvPr>
          <p:cNvSpPr txBox="1">
            <a:spLocks noGrp="1"/>
          </p:cNvSpPr>
          <p:nvPr>
            <p:ph type="title"/>
          </p:nvPr>
        </p:nvSpPr>
        <p:spPr>
          <a:xfrm>
            <a:off x="278275" y="-53170"/>
            <a:ext cx="8865600" cy="755126"/>
          </a:xfrm>
          <a:prstGeom prst="rect">
            <a:avLst/>
          </a:prstGeom>
        </p:spPr>
        <p:txBody>
          <a:bodyPr spcFirstLastPara="1" wrap="square" lIns="91425" tIns="91425" rIns="91425" bIns="91425" anchor="t" anchorCtr="0">
            <a:normAutofit/>
          </a:bodyPr>
          <a:lstStyle/>
          <a:p>
            <a:pPr marL="0" lvl="0" indent="0" algn="l" rtl="0">
              <a:lnSpc>
                <a:spcPct val="150000"/>
              </a:lnSpc>
              <a:spcBef>
                <a:spcPts val="0"/>
              </a:spcBef>
              <a:spcAft>
                <a:spcPts val="0"/>
              </a:spcAft>
              <a:buSzPct val="40909"/>
              <a:buNone/>
            </a:pPr>
            <a:r>
              <a:rPr lang="fr-FR" sz="2420" b="1" dirty="0">
                <a:solidFill>
                  <a:schemeClr val="bg1"/>
                </a:solidFill>
                <a:latin typeface="Poppins" panose="00000500000000000000" pitchFamily="2" charset="0"/>
                <a:ea typeface="Raleway"/>
                <a:cs typeface="Poppins" panose="00000500000000000000" pitchFamily="2" charset="0"/>
                <a:sym typeface="Raleway"/>
              </a:rPr>
              <a:t>Détails et avantages de nos offres</a:t>
            </a:r>
            <a:endParaRPr sz="1531" dirty="0">
              <a:solidFill>
                <a:schemeClr val="bg1"/>
              </a:solidFill>
              <a:latin typeface="Poppins" panose="00000500000000000000" pitchFamily="2" charset="0"/>
              <a:ea typeface="Raleway"/>
              <a:cs typeface="Poppins" panose="00000500000000000000" pitchFamily="2" charset="0"/>
              <a:sym typeface="Raleway"/>
            </a:endParaRPr>
          </a:p>
        </p:txBody>
      </p:sp>
      <p:sp>
        <p:nvSpPr>
          <p:cNvPr id="25" name="Rectangle : coins arrondis 24">
            <a:extLst>
              <a:ext uri="{FF2B5EF4-FFF2-40B4-BE49-F238E27FC236}">
                <a16:creationId xmlns:a16="http://schemas.microsoft.com/office/drawing/2014/main" id="{57299DF0-1C60-DE99-70D7-3763B9D38050}"/>
              </a:ext>
            </a:extLst>
          </p:cNvPr>
          <p:cNvSpPr/>
          <p:nvPr/>
        </p:nvSpPr>
        <p:spPr>
          <a:xfrm>
            <a:off x="566057" y="1072226"/>
            <a:ext cx="3856263" cy="3692498"/>
          </a:xfrm>
          <a:prstGeom prst="roundRect">
            <a:avLst>
              <a:gd name="adj" fmla="val 2054"/>
            </a:avLst>
          </a:prstGeom>
          <a:gradFill>
            <a:gsLst>
              <a:gs pos="0">
                <a:srgbClr val="66C1BF"/>
              </a:gs>
              <a:gs pos="13000">
                <a:srgbClr val="66C1BF"/>
              </a:gs>
              <a:gs pos="13000">
                <a:schemeClr val="bg1"/>
              </a:gs>
            </a:gsLst>
            <a:lin ang="5400000" scaled="0"/>
          </a:gradFill>
          <a:ln>
            <a:noFill/>
          </a:ln>
          <a:effectLst>
            <a:outerShdw blurRad="279400" sx="98000" sy="98000" algn="ctr" rotWithShape="0">
              <a:srgbClr val="66C1BF">
                <a:alpha val="5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Google Shape;78;p15">
            <a:extLst>
              <a:ext uri="{FF2B5EF4-FFF2-40B4-BE49-F238E27FC236}">
                <a16:creationId xmlns:a16="http://schemas.microsoft.com/office/drawing/2014/main" id="{16A95A90-40F2-A8F2-C8FB-870ECFD62FCD}"/>
              </a:ext>
            </a:extLst>
          </p:cNvPr>
          <p:cNvSpPr txBox="1">
            <a:spLocks noGrp="1"/>
          </p:cNvSpPr>
          <p:nvPr>
            <p:ph type="body" idx="1"/>
          </p:nvPr>
        </p:nvSpPr>
        <p:spPr>
          <a:xfrm>
            <a:off x="458626" y="1072226"/>
            <a:ext cx="3856263" cy="4440592"/>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GB" sz="1200" b="1" dirty="0" err="1">
                <a:solidFill>
                  <a:schemeClr val="bg1"/>
                </a:solidFill>
                <a:latin typeface="Poppins" panose="00000500000000000000" pitchFamily="2" charset="0"/>
                <a:ea typeface="Raleway"/>
                <a:cs typeface="Poppins" panose="00000500000000000000" pitchFamily="2" charset="0"/>
                <a:sym typeface="Raleway"/>
              </a:rPr>
              <a:t>Avantages</a:t>
            </a:r>
            <a:endParaRPr lang="en-GB" sz="500" b="1" dirty="0">
              <a:solidFill>
                <a:schemeClr val="bg1"/>
              </a:solidFill>
              <a:latin typeface="Poppins" panose="00000500000000000000" pitchFamily="2" charset="0"/>
              <a:ea typeface="Raleway"/>
              <a:cs typeface="Poppins" panose="00000500000000000000" pitchFamily="2" charset="0"/>
              <a:sym typeface="Raleway"/>
            </a:endParaRPr>
          </a:p>
          <a:p>
            <a:pPr marL="0" lvl="0" indent="0" algn="l" rtl="0">
              <a:spcBef>
                <a:spcPts val="0"/>
              </a:spcBef>
              <a:spcAft>
                <a:spcPts val="0"/>
              </a:spcAft>
              <a:buNone/>
            </a:pPr>
            <a:endParaRPr sz="500" dirty="0">
              <a:solidFill>
                <a:srgbClr val="2E2C7E"/>
              </a:solidFill>
              <a:latin typeface="Poppins" panose="00000500000000000000" pitchFamily="2" charset="0"/>
              <a:ea typeface="Raleway"/>
              <a:cs typeface="Poppins" panose="00000500000000000000" pitchFamily="2" charset="0"/>
              <a:sym typeface="Raleway"/>
            </a:endParaRPr>
          </a:p>
          <a:p>
            <a:pPr marL="457200" lvl="0" indent="-334327" algn="l" rtl="0">
              <a:spcBef>
                <a:spcPts val="1200"/>
              </a:spcBef>
              <a:spcAft>
                <a:spcPts val="0"/>
              </a:spcAft>
              <a:buSzPct val="100000"/>
              <a:buFont typeface="Raleway"/>
              <a:buChar char="●"/>
            </a:pPr>
            <a:r>
              <a:rPr lang="fr-FR" sz="1050" dirty="0">
                <a:solidFill>
                  <a:schemeClr val="tx1"/>
                </a:solidFill>
                <a:latin typeface="Poppins" panose="00000500000000000000" pitchFamily="2" charset="0"/>
                <a:ea typeface="Raleway"/>
                <a:cs typeface="Poppins" panose="00000500000000000000" pitchFamily="2" charset="0"/>
                <a:sym typeface="Raleway"/>
              </a:rPr>
              <a:t>Visibilité accrue auprès d'un public </a:t>
            </a:r>
            <a:r>
              <a:rPr lang="fr-FR" sz="1050" b="1" dirty="0">
                <a:solidFill>
                  <a:srgbClr val="2E2C7E"/>
                </a:solidFill>
                <a:latin typeface="Poppins" panose="00000500000000000000" pitchFamily="2" charset="0"/>
                <a:ea typeface="Raleway"/>
                <a:cs typeface="Poppins" panose="00000500000000000000" pitchFamily="2" charset="0"/>
                <a:sym typeface="Raleway"/>
              </a:rPr>
              <a:t>hautement qualifié de voyageurs</a:t>
            </a:r>
            <a:r>
              <a:rPr lang="fr-FR" sz="1050" dirty="0">
                <a:solidFill>
                  <a:schemeClr val="tx1"/>
                </a:solidFill>
                <a:latin typeface="Poppins" panose="00000500000000000000" pitchFamily="2" charset="0"/>
                <a:ea typeface="Raleway"/>
                <a:cs typeface="Poppins" panose="00000500000000000000" pitchFamily="2" charset="0"/>
                <a:sym typeface="Raleway"/>
              </a:rPr>
              <a:t>, d'explorateurs et de passionnés d'aventure.</a:t>
            </a:r>
          </a:p>
          <a:p>
            <a:pPr marL="457200" lvl="0" indent="-334327" algn="l" rtl="0">
              <a:spcBef>
                <a:spcPts val="1200"/>
              </a:spcBef>
              <a:spcAft>
                <a:spcPts val="0"/>
              </a:spcAft>
              <a:buSzPct val="100000"/>
              <a:buFont typeface="Raleway"/>
              <a:buChar char="●"/>
            </a:pPr>
            <a:r>
              <a:rPr lang="fr-FR" sz="1050" dirty="0">
                <a:solidFill>
                  <a:schemeClr val="tx1"/>
                </a:solidFill>
                <a:latin typeface="Poppins" panose="00000500000000000000" pitchFamily="2" charset="0"/>
                <a:ea typeface="Raleway"/>
                <a:cs typeface="Poppins" panose="00000500000000000000" pitchFamily="2" charset="0"/>
                <a:sym typeface="Raleway"/>
              </a:rPr>
              <a:t>Opportunité de renforcer votre position sur le marché et de vous démarquer de vos concurrents grâce à </a:t>
            </a:r>
            <a:r>
              <a:rPr lang="fr-FR" sz="1050" b="1" dirty="0">
                <a:solidFill>
                  <a:srgbClr val="2E2C7E"/>
                </a:solidFill>
                <a:latin typeface="Poppins" panose="00000500000000000000" pitchFamily="2" charset="0"/>
                <a:ea typeface="Raleway"/>
                <a:cs typeface="Poppins" panose="00000500000000000000" pitchFamily="2" charset="0"/>
                <a:sym typeface="Raleway"/>
              </a:rPr>
              <a:t>une présence sur une plateforme de renommée internationale</a:t>
            </a:r>
            <a:r>
              <a:rPr lang="fr-FR" sz="1050" dirty="0">
                <a:solidFill>
                  <a:schemeClr val="tx1"/>
                </a:solidFill>
                <a:latin typeface="Poppins" panose="00000500000000000000" pitchFamily="2" charset="0"/>
                <a:ea typeface="Raleway"/>
                <a:cs typeface="Poppins" panose="00000500000000000000" pitchFamily="2" charset="0"/>
                <a:sym typeface="Raleway"/>
              </a:rPr>
              <a:t>.</a:t>
            </a:r>
          </a:p>
          <a:p>
            <a:pPr marL="457200" lvl="0" indent="-334327" algn="l" rtl="0">
              <a:spcBef>
                <a:spcPts val="1200"/>
              </a:spcBef>
              <a:spcAft>
                <a:spcPts val="0"/>
              </a:spcAft>
              <a:buSzPct val="100000"/>
              <a:buFont typeface="Raleway"/>
              <a:buChar char="●"/>
            </a:pPr>
            <a:r>
              <a:rPr lang="fr-FR" sz="1050" b="1" dirty="0">
                <a:solidFill>
                  <a:srgbClr val="2E2C7E"/>
                </a:solidFill>
                <a:latin typeface="Poppins" panose="00000500000000000000" pitchFamily="2" charset="0"/>
                <a:ea typeface="Raleway"/>
                <a:cs typeface="Poppins" panose="00000500000000000000" pitchFamily="2" charset="0"/>
                <a:sym typeface="Raleway"/>
              </a:rPr>
              <a:t>Flexibilité dans la gestion de votre campagne publicitaire, </a:t>
            </a:r>
            <a:r>
              <a:rPr lang="fr-FR" sz="1050" dirty="0">
                <a:solidFill>
                  <a:schemeClr val="tx1"/>
                </a:solidFill>
                <a:latin typeface="Poppins" panose="00000500000000000000" pitchFamily="2" charset="0"/>
                <a:ea typeface="Raleway"/>
                <a:cs typeface="Poppins" panose="00000500000000000000" pitchFamily="2" charset="0"/>
                <a:sym typeface="Raleway"/>
              </a:rPr>
              <a:t>avec la possibilité d'ajuster vos annonces en temps réel pour optimiser les résultats.</a:t>
            </a:r>
          </a:p>
          <a:p>
            <a:pPr marL="457200" lvl="0" indent="-334327" algn="l" rtl="0">
              <a:spcBef>
                <a:spcPts val="1200"/>
              </a:spcBef>
              <a:spcAft>
                <a:spcPts val="0"/>
              </a:spcAft>
              <a:buSzPct val="100000"/>
              <a:buFont typeface="Raleway"/>
              <a:buChar char="●"/>
            </a:pPr>
            <a:r>
              <a:rPr lang="fr-FR" sz="1050" dirty="0">
                <a:solidFill>
                  <a:schemeClr val="tx1"/>
                </a:solidFill>
                <a:latin typeface="Poppins" panose="00000500000000000000" pitchFamily="2" charset="0"/>
                <a:ea typeface="Raleway"/>
                <a:cs typeface="Poppins" panose="00000500000000000000" pitchFamily="2" charset="0"/>
                <a:sym typeface="Raleway"/>
              </a:rPr>
              <a:t>Support dédié de notre </a:t>
            </a:r>
            <a:r>
              <a:rPr lang="fr-FR" sz="1050" b="1" dirty="0">
                <a:solidFill>
                  <a:srgbClr val="2E2C7E"/>
                </a:solidFill>
                <a:latin typeface="Poppins" panose="00000500000000000000" pitchFamily="2" charset="0"/>
                <a:ea typeface="Raleway"/>
                <a:cs typeface="Poppins" panose="00000500000000000000" pitchFamily="2" charset="0"/>
                <a:sym typeface="Raleway"/>
              </a:rPr>
              <a:t>équipe marketing </a:t>
            </a:r>
            <a:r>
              <a:rPr lang="fr-FR" sz="1050" dirty="0">
                <a:solidFill>
                  <a:schemeClr val="tx1"/>
                </a:solidFill>
                <a:latin typeface="Poppins" panose="00000500000000000000" pitchFamily="2" charset="0"/>
                <a:ea typeface="Raleway"/>
                <a:cs typeface="Poppins" panose="00000500000000000000" pitchFamily="2" charset="0"/>
                <a:sym typeface="Raleway"/>
              </a:rPr>
              <a:t>pour vous conseiller et vous accompagner tout au long de votre campagne.</a:t>
            </a:r>
            <a:endParaRPr sz="1050" dirty="0">
              <a:solidFill>
                <a:schemeClr val="tx1"/>
              </a:solidFill>
              <a:latin typeface="Poppins" panose="00000500000000000000" pitchFamily="2" charset="0"/>
              <a:ea typeface="Raleway SemiBold"/>
              <a:cs typeface="Poppins" panose="00000500000000000000" pitchFamily="2" charset="0"/>
              <a:sym typeface="Raleway SemiBold"/>
            </a:endParaRPr>
          </a:p>
        </p:txBody>
      </p:sp>
      <p:sp>
        <p:nvSpPr>
          <p:cNvPr id="5" name="ZoneTexte 4">
            <a:extLst>
              <a:ext uri="{FF2B5EF4-FFF2-40B4-BE49-F238E27FC236}">
                <a16:creationId xmlns:a16="http://schemas.microsoft.com/office/drawing/2014/main" id="{83B1B935-D536-DC75-9DC4-8BAD5D530616}"/>
              </a:ext>
            </a:extLst>
          </p:cNvPr>
          <p:cNvSpPr txBox="1"/>
          <p:nvPr/>
        </p:nvSpPr>
        <p:spPr>
          <a:xfrm>
            <a:off x="4721682" y="4573427"/>
            <a:ext cx="4804228" cy="230832"/>
          </a:xfrm>
          <a:prstGeom prst="rect">
            <a:avLst/>
          </a:prstGeom>
          <a:noFill/>
        </p:spPr>
        <p:txBody>
          <a:bodyPr wrap="square">
            <a:spAutoFit/>
          </a:bodyPr>
          <a:lstStyle/>
          <a:p>
            <a:r>
              <a:rPr lang="fr-FR" sz="900" i="1" dirty="0">
                <a:solidFill>
                  <a:schemeClr val="tx1"/>
                </a:solidFill>
                <a:latin typeface="Poppins" panose="00000500000000000000" pitchFamily="2" charset="0"/>
                <a:cs typeface="Poppins" panose="00000500000000000000" pitchFamily="2" charset="0"/>
              </a:rPr>
              <a:t>S'engager sur les </a:t>
            </a:r>
            <a:r>
              <a:rPr lang="fr-FR" sz="900" b="1" i="1" dirty="0">
                <a:solidFill>
                  <a:schemeClr val="tx1"/>
                </a:solidFill>
                <a:latin typeface="Poppins" panose="00000500000000000000" pitchFamily="2" charset="0"/>
                <a:cs typeface="Poppins" panose="00000500000000000000" pitchFamily="2" charset="0"/>
              </a:rPr>
              <a:t>03 mois </a:t>
            </a:r>
            <a:r>
              <a:rPr lang="fr-FR" sz="900" i="1" dirty="0">
                <a:solidFill>
                  <a:schemeClr val="tx1"/>
                </a:solidFill>
                <a:latin typeface="Poppins" panose="00000500000000000000" pitchFamily="2" charset="0"/>
                <a:cs typeface="Poppins" panose="00000500000000000000" pitchFamily="2" charset="0"/>
              </a:rPr>
              <a:t>requis pour bénéficier des tarifs préférentiels.</a:t>
            </a:r>
          </a:p>
        </p:txBody>
      </p:sp>
      <p:pic>
        <p:nvPicPr>
          <p:cNvPr id="7" name="Image 6">
            <a:extLst>
              <a:ext uri="{FF2B5EF4-FFF2-40B4-BE49-F238E27FC236}">
                <a16:creationId xmlns:a16="http://schemas.microsoft.com/office/drawing/2014/main" id="{5AE5EB8D-01E0-C0A2-F197-126175FFCDD2}"/>
              </a:ext>
            </a:extLst>
          </p:cNvPr>
          <p:cNvPicPr>
            <a:picLocks noChangeAspect="1"/>
          </p:cNvPicPr>
          <p:nvPr/>
        </p:nvPicPr>
        <p:blipFill>
          <a:blip r:embed="rId3"/>
          <a:stretch>
            <a:fillRect/>
          </a:stretch>
        </p:blipFill>
        <p:spPr>
          <a:xfrm>
            <a:off x="5039179" y="1034663"/>
            <a:ext cx="3538764" cy="3538764"/>
          </a:xfrm>
          <a:prstGeom prst="rect">
            <a:avLst/>
          </a:prstGeom>
        </p:spPr>
      </p:pic>
    </p:spTree>
    <p:extLst>
      <p:ext uri="{BB962C8B-B14F-4D97-AF65-F5344CB8AC3E}">
        <p14:creationId xmlns:p14="http://schemas.microsoft.com/office/powerpoint/2010/main" val="666056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0"/>
          <p:cNvSpPr txBox="1">
            <a:spLocks noGrp="1"/>
          </p:cNvSpPr>
          <p:nvPr>
            <p:ph type="title"/>
          </p:nvPr>
        </p:nvSpPr>
        <p:spPr>
          <a:xfrm>
            <a:off x="184925" y="64024"/>
            <a:ext cx="5975203" cy="75512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ct val="40909"/>
              <a:buNone/>
            </a:pPr>
            <a:r>
              <a:rPr lang="fr-FR" sz="1600" b="1" dirty="0">
                <a:solidFill>
                  <a:srgbClr val="2E2C7E"/>
                </a:solidFill>
                <a:latin typeface="Poppins" panose="00000500000000000000" pitchFamily="2" charset="0"/>
                <a:ea typeface="Raleway"/>
                <a:cs typeface="Poppins" panose="00000500000000000000" pitchFamily="2" charset="0"/>
                <a:sym typeface="Raleway"/>
              </a:rPr>
              <a:t>Liste de prix pour les espaces publicitaires vendus directement sur les applications FlyPool</a:t>
            </a:r>
            <a:endParaRPr sz="1050" dirty="0">
              <a:solidFill>
                <a:schemeClr val="tx1"/>
              </a:solidFill>
              <a:latin typeface="Poppins" panose="00000500000000000000" pitchFamily="2" charset="0"/>
              <a:ea typeface="Raleway"/>
              <a:cs typeface="Poppins" panose="00000500000000000000" pitchFamily="2" charset="0"/>
              <a:sym typeface="Raleway"/>
            </a:endParaRPr>
          </a:p>
        </p:txBody>
      </p:sp>
      <p:sp>
        <p:nvSpPr>
          <p:cNvPr id="6" name="Rectangle : avec coins arrondis en diagonale 5">
            <a:extLst>
              <a:ext uri="{FF2B5EF4-FFF2-40B4-BE49-F238E27FC236}">
                <a16:creationId xmlns:a16="http://schemas.microsoft.com/office/drawing/2014/main" id="{226465E0-23AA-C3E7-75D2-D9DF96AEBFD0}"/>
              </a:ext>
            </a:extLst>
          </p:cNvPr>
          <p:cNvSpPr/>
          <p:nvPr/>
        </p:nvSpPr>
        <p:spPr>
          <a:xfrm flipH="1">
            <a:off x="190840" y="1151335"/>
            <a:ext cx="2766380" cy="3595955"/>
          </a:xfrm>
          <a:prstGeom prst="round2DiagRect">
            <a:avLst>
              <a:gd name="adj1" fmla="val 12647"/>
              <a:gd name="adj2" fmla="val 0"/>
            </a:avLst>
          </a:prstGeom>
          <a:solidFill>
            <a:srgbClr val="66C1BF"/>
          </a:solidFill>
          <a:ln w="3175">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 </a:t>
            </a:r>
            <a:endParaRPr lang="fr-CM" dirty="0"/>
          </a:p>
        </p:txBody>
      </p:sp>
      <p:sp>
        <p:nvSpPr>
          <p:cNvPr id="7" name="Rectangle : avec coins arrondis en diagonale 6">
            <a:extLst>
              <a:ext uri="{FF2B5EF4-FFF2-40B4-BE49-F238E27FC236}">
                <a16:creationId xmlns:a16="http://schemas.microsoft.com/office/drawing/2014/main" id="{7BF89929-B75C-967F-9B51-1EB9AEA7B045}"/>
              </a:ext>
            </a:extLst>
          </p:cNvPr>
          <p:cNvSpPr/>
          <p:nvPr/>
        </p:nvSpPr>
        <p:spPr>
          <a:xfrm flipH="1">
            <a:off x="3092395" y="940702"/>
            <a:ext cx="2733289" cy="3806588"/>
          </a:xfrm>
          <a:prstGeom prst="round2DiagRect">
            <a:avLst>
              <a:gd name="adj1" fmla="val 11656"/>
              <a:gd name="adj2" fmla="val 0"/>
            </a:avLst>
          </a:prstGeom>
          <a:solidFill>
            <a:srgbClr val="2E2C7E"/>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M"/>
          </a:p>
        </p:txBody>
      </p:sp>
      <p:sp>
        <p:nvSpPr>
          <p:cNvPr id="8" name="Rectangle : avec coins arrondis en diagonale 7">
            <a:extLst>
              <a:ext uri="{FF2B5EF4-FFF2-40B4-BE49-F238E27FC236}">
                <a16:creationId xmlns:a16="http://schemas.microsoft.com/office/drawing/2014/main" id="{837333CC-5C0A-5200-D6E1-E7B3CA3BCD01}"/>
              </a:ext>
            </a:extLst>
          </p:cNvPr>
          <p:cNvSpPr/>
          <p:nvPr/>
        </p:nvSpPr>
        <p:spPr>
          <a:xfrm flipH="1">
            <a:off x="5977712" y="269429"/>
            <a:ext cx="2975445" cy="4477861"/>
          </a:xfrm>
          <a:prstGeom prst="round2DiagRect">
            <a:avLst>
              <a:gd name="adj1" fmla="val 15157"/>
              <a:gd name="adj2" fmla="val 0"/>
            </a:avLst>
          </a:prstGeom>
          <a:solidFill>
            <a:srgbClr val="66C1B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M"/>
          </a:p>
        </p:txBody>
      </p:sp>
      <p:sp>
        <p:nvSpPr>
          <p:cNvPr id="9" name="Google Shape;118;p20">
            <a:extLst>
              <a:ext uri="{FF2B5EF4-FFF2-40B4-BE49-F238E27FC236}">
                <a16:creationId xmlns:a16="http://schemas.microsoft.com/office/drawing/2014/main" id="{83C2991D-B070-CBDF-23E9-2BCD4C62F063}"/>
              </a:ext>
            </a:extLst>
          </p:cNvPr>
          <p:cNvSpPr txBox="1">
            <a:spLocks/>
          </p:cNvSpPr>
          <p:nvPr/>
        </p:nvSpPr>
        <p:spPr>
          <a:xfrm>
            <a:off x="428696" y="1244600"/>
            <a:ext cx="2088375" cy="6286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buSzPct val="40909"/>
            </a:pPr>
            <a:r>
              <a:rPr lang="en-US" sz="3600" dirty="0">
                <a:solidFill>
                  <a:schemeClr val="bg1"/>
                </a:solidFill>
                <a:latin typeface="Bebas Neue" panose="020B0606020202050201" pitchFamily="34" charset="0"/>
                <a:ea typeface="Raleway"/>
                <a:cs typeface="Poppins" panose="00000500000000000000" pitchFamily="2" charset="0"/>
                <a:sym typeface="Raleway"/>
              </a:rPr>
              <a:t>FLY</a:t>
            </a:r>
            <a:r>
              <a:rPr lang="en-US" sz="3600" dirty="0">
                <a:solidFill>
                  <a:srgbClr val="2E2C7E"/>
                </a:solidFill>
                <a:latin typeface="Bebas Neue" panose="020B0606020202050201" pitchFamily="34" charset="0"/>
                <a:ea typeface="Raleway"/>
                <a:cs typeface="Poppins" panose="00000500000000000000" pitchFamily="2" charset="0"/>
                <a:sym typeface="Raleway"/>
              </a:rPr>
              <a:t>STARTER</a:t>
            </a:r>
          </a:p>
        </p:txBody>
      </p:sp>
      <p:sp>
        <p:nvSpPr>
          <p:cNvPr id="10" name="Google Shape;118;p20">
            <a:extLst>
              <a:ext uri="{FF2B5EF4-FFF2-40B4-BE49-F238E27FC236}">
                <a16:creationId xmlns:a16="http://schemas.microsoft.com/office/drawing/2014/main" id="{F44F066B-44A2-CEC4-C88A-B4D0289F0AC0}"/>
              </a:ext>
            </a:extLst>
          </p:cNvPr>
          <p:cNvSpPr txBox="1">
            <a:spLocks/>
          </p:cNvSpPr>
          <p:nvPr/>
        </p:nvSpPr>
        <p:spPr>
          <a:xfrm>
            <a:off x="3432334" y="1007525"/>
            <a:ext cx="2088375" cy="7715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buSzPct val="40909"/>
            </a:pPr>
            <a:r>
              <a:rPr lang="en-US" sz="5400" dirty="0">
                <a:solidFill>
                  <a:schemeClr val="bg1"/>
                </a:solidFill>
                <a:latin typeface="Bebas Neue" panose="020B0606020202050201" pitchFamily="34" charset="0"/>
                <a:ea typeface="Raleway"/>
                <a:cs typeface="Poppins" panose="00000500000000000000" pitchFamily="2" charset="0"/>
                <a:sym typeface="Raleway"/>
              </a:rPr>
              <a:t>FLY</a:t>
            </a:r>
            <a:r>
              <a:rPr lang="en-US" sz="5400" dirty="0">
                <a:solidFill>
                  <a:srgbClr val="66C1BF"/>
                </a:solidFill>
                <a:latin typeface="Bebas Neue" panose="020B0606020202050201" pitchFamily="34" charset="0"/>
                <a:ea typeface="Raleway"/>
                <a:cs typeface="Poppins" panose="00000500000000000000" pitchFamily="2" charset="0"/>
                <a:sym typeface="Raleway"/>
              </a:rPr>
              <a:t>PRO</a:t>
            </a:r>
          </a:p>
        </p:txBody>
      </p:sp>
      <p:sp>
        <p:nvSpPr>
          <p:cNvPr id="11" name="Google Shape;118;p20">
            <a:extLst>
              <a:ext uri="{FF2B5EF4-FFF2-40B4-BE49-F238E27FC236}">
                <a16:creationId xmlns:a16="http://schemas.microsoft.com/office/drawing/2014/main" id="{C56D8CE6-C6E8-7294-580F-0E780DC9E694}"/>
              </a:ext>
            </a:extLst>
          </p:cNvPr>
          <p:cNvSpPr txBox="1">
            <a:spLocks/>
          </p:cNvSpPr>
          <p:nvPr/>
        </p:nvSpPr>
        <p:spPr>
          <a:xfrm>
            <a:off x="6421246" y="323023"/>
            <a:ext cx="2088375" cy="6286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buSzPct val="40909"/>
            </a:pPr>
            <a:r>
              <a:rPr lang="en-US" sz="3600" dirty="0">
                <a:solidFill>
                  <a:schemeClr val="bg1"/>
                </a:solidFill>
                <a:latin typeface="Bebas Neue" panose="020B0606020202050201" pitchFamily="34" charset="0"/>
                <a:ea typeface="Raleway"/>
                <a:cs typeface="Poppins" panose="00000500000000000000" pitchFamily="2" charset="0"/>
                <a:sym typeface="Raleway"/>
              </a:rPr>
              <a:t>FLY</a:t>
            </a:r>
            <a:r>
              <a:rPr lang="en-US" sz="3600" dirty="0">
                <a:solidFill>
                  <a:srgbClr val="2E2C7E"/>
                </a:solidFill>
                <a:latin typeface="Bebas Neue" panose="020B0606020202050201" pitchFamily="34" charset="0"/>
                <a:ea typeface="Raleway"/>
                <a:cs typeface="Poppins" panose="00000500000000000000" pitchFamily="2" charset="0"/>
                <a:sym typeface="Raleway"/>
              </a:rPr>
              <a:t>PREMIUM</a:t>
            </a:r>
          </a:p>
        </p:txBody>
      </p:sp>
      <p:sp>
        <p:nvSpPr>
          <p:cNvPr id="12" name="Google Shape;118;p20">
            <a:extLst>
              <a:ext uri="{FF2B5EF4-FFF2-40B4-BE49-F238E27FC236}">
                <a16:creationId xmlns:a16="http://schemas.microsoft.com/office/drawing/2014/main" id="{5B0A9C2B-EFCC-8340-6ACB-4AD8585AD747}"/>
              </a:ext>
            </a:extLst>
          </p:cNvPr>
          <p:cNvSpPr txBox="1">
            <a:spLocks/>
          </p:cNvSpPr>
          <p:nvPr/>
        </p:nvSpPr>
        <p:spPr>
          <a:xfrm>
            <a:off x="461190" y="1832126"/>
            <a:ext cx="2217090" cy="82228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r">
              <a:spcAft>
                <a:spcPts val="800"/>
              </a:spcAft>
            </a:pPr>
            <a:r>
              <a:rPr lang="en-US" sz="1800" b="1" kern="100" dirty="0">
                <a:solidFill>
                  <a:schemeClr val="bg1"/>
                </a:solidFill>
                <a:latin typeface="Poppins" panose="00000500000000000000" pitchFamily="2" charset="0"/>
                <a:ea typeface="Calibri" panose="020F0502020204030204" pitchFamily="34" charset="0"/>
                <a:cs typeface="Poppins" panose="00000500000000000000" pitchFamily="2" charset="0"/>
              </a:rPr>
              <a:t>29 000 MWK</a:t>
            </a:r>
            <a:r>
              <a:rPr lang="en-US" sz="1800" kern="100" dirty="0">
                <a:solidFill>
                  <a:schemeClr val="bg1"/>
                </a:solidFill>
                <a:effectLst/>
                <a:latin typeface="Poppins" panose="00000500000000000000" pitchFamily="2" charset="0"/>
                <a:ea typeface="Calibri" panose="020F0502020204030204" pitchFamily="34" charset="0"/>
                <a:cs typeface="Poppins" panose="00000500000000000000" pitchFamily="2" charset="0"/>
              </a:rPr>
              <a:t>/</a:t>
            </a:r>
            <a:r>
              <a:rPr lang="en-US" sz="1100" kern="100" dirty="0" err="1">
                <a:solidFill>
                  <a:schemeClr val="bg1"/>
                </a:solidFill>
                <a:effectLst/>
                <a:latin typeface="Poppins" panose="00000500000000000000" pitchFamily="2" charset="0"/>
                <a:ea typeface="Calibri" panose="020F0502020204030204" pitchFamily="34" charset="0"/>
                <a:cs typeface="Poppins" panose="00000500000000000000" pitchFamily="2" charset="0"/>
              </a:rPr>
              <a:t>mois</a:t>
            </a:r>
            <a:endParaRPr lang="en-US" sz="1100" kern="100" dirty="0">
              <a:solidFill>
                <a:schemeClr val="bg1"/>
              </a:solidFill>
              <a:effectLst/>
              <a:latin typeface="Poppins" panose="00000500000000000000" pitchFamily="2" charset="0"/>
              <a:ea typeface="Calibri" panose="020F0502020204030204" pitchFamily="34" charset="0"/>
              <a:cs typeface="Poppins" panose="00000500000000000000" pitchFamily="2" charset="0"/>
            </a:endParaRPr>
          </a:p>
          <a:p>
            <a:pPr algn="r">
              <a:spcAft>
                <a:spcPts val="800"/>
              </a:spcAft>
            </a:pPr>
            <a:r>
              <a:rPr lang="en-US" sz="1050" b="1" kern="100" dirty="0">
                <a:solidFill>
                  <a:srgbClr val="CDEBEA"/>
                </a:solidFill>
                <a:effectLst/>
                <a:latin typeface="Poppins" panose="00000500000000000000" pitchFamily="2" charset="0"/>
                <a:ea typeface="Calibri" panose="020F0502020204030204" pitchFamily="34" charset="0"/>
                <a:cs typeface="Poppins" panose="00000500000000000000" pitchFamily="2" charset="0"/>
              </a:rPr>
              <a:t>966 MWK</a:t>
            </a:r>
            <a:r>
              <a:rPr lang="en-US" sz="1050" kern="100" dirty="0">
                <a:solidFill>
                  <a:srgbClr val="CDEBEA"/>
                </a:solidFill>
                <a:effectLst/>
                <a:latin typeface="Poppins" panose="00000500000000000000" pitchFamily="2" charset="0"/>
                <a:ea typeface="Calibri" panose="020F0502020204030204" pitchFamily="34" charset="0"/>
                <a:cs typeface="Poppins" panose="00000500000000000000" pitchFamily="2" charset="0"/>
              </a:rPr>
              <a:t>/jour</a:t>
            </a:r>
          </a:p>
        </p:txBody>
      </p:sp>
      <p:sp>
        <p:nvSpPr>
          <p:cNvPr id="13" name="Google Shape;118;p20">
            <a:extLst>
              <a:ext uri="{FF2B5EF4-FFF2-40B4-BE49-F238E27FC236}">
                <a16:creationId xmlns:a16="http://schemas.microsoft.com/office/drawing/2014/main" id="{4152188E-6F3C-F417-BFC2-7E1641815581}"/>
              </a:ext>
            </a:extLst>
          </p:cNvPr>
          <p:cNvSpPr txBox="1">
            <a:spLocks/>
          </p:cNvSpPr>
          <p:nvPr/>
        </p:nvSpPr>
        <p:spPr>
          <a:xfrm>
            <a:off x="3195076" y="1801558"/>
            <a:ext cx="2354874" cy="72955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lvl="1" algn="r">
              <a:spcAft>
                <a:spcPts val="800"/>
              </a:spcAft>
            </a:pPr>
            <a:r>
              <a:rPr lang="en-US" sz="1800" b="1" kern="100" dirty="0">
                <a:solidFill>
                  <a:schemeClr val="bg1"/>
                </a:solidFill>
                <a:latin typeface="Poppins" panose="00000500000000000000" pitchFamily="2" charset="0"/>
                <a:ea typeface="Calibri" panose="020F0502020204030204" pitchFamily="34" charset="0"/>
                <a:cs typeface="Poppins" panose="00000500000000000000" pitchFamily="2" charset="0"/>
              </a:rPr>
              <a:t>42 000 MWK</a:t>
            </a:r>
            <a:r>
              <a:rPr lang="en-US" sz="1800" kern="100" dirty="0">
                <a:solidFill>
                  <a:schemeClr val="bg1"/>
                </a:solidFill>
                <a:effectLst/>
                <a:latin typeface="Poppins" panose="00000500000000000000" pitchFamily="2" charset="0"/>
                <a:ea typeface="Calibri" panose="020F0502020204030204" pitchFamily="34" charset="0"/>
                <a:cs typeface="Poppins" panose="00000500000000000000" pitchFamily="2" charset="0"/>
              </a:rPr>
              <a:t>/</a:t>
            </a:r>
            <a:r>
              <a:rPr lang="en-US" sz="1100" kern="100" dirty="0" err="1">
                <a:solidFill>
                  <a:schemeClr val="bg1"/>
                </a:solidFill>
                <a:effectLst/>
                <a:latin typeface="Poppins" panose="00000500000000000000" pitchFamily="2" charset="0"/>
                <a:ea typeface="Calibri" panose="020F0502020204030204" pitchFamily="34" charset="0"/>
                <a:cs typeface="Poppins" panose="00000500000000000000" pitchFamily="2" charset="0"/>
              </a:rPr>
              <a:t>mois</a:t>
            </a:r>
            <a:endParaRPr lang="en-US" sz="1050" kern="100" dirty="0">
              <a:solidFill>
                <a:schemeClr val="bg1"/>
              </a:solidFill>
              <a:effectLst/>
              <a:latin typeface="Poppins" panose="00000500000000000000" pitchFamily="2" charset="0"/>
              <a:ea typeface="Calibri" panose="020F0502020204030204" pitchFamily="34" charset="0"/>
              <a:cs typeface="Poppins" panose="00000500000000000000" pitchFamily="2" charset="0"/>
            </a:endParaRPr>
          </a:p>
          <a:p>
            <a:pPr algn="r">
              <a:spcAft>
                <a:spcPts val="800"/>
              </a:spcAft>
            </a:pPr>
            <a:r>
              <a:rPr lang="en-US" sz="1100" b="1" kern="100" dirty="0">
                <a:solidFill>
                  <a:srgbClr val="7C7AD0"/>
                </a:solidFill>
                <a:latin typeface="Poppins" panose="00000500000000000000" pitchFamily="2" charset="0"/>
                <a:ea typeface="Calibri" panose="020F0502020204030204" pitchFamily="34" charset="0"/>
                <a:cs typeface="Poppins" panose="00000500000000000000" pitchFamily="2" charset="0"/>
              </a:rPr>
              <a:t>1400 MWK</a:t>
            </a:r>
            <a:r>
              <a:rPr lang="en-US" sz="1100" kern="100" dirty="0">
                <a:solidFill>
                  <a:srgbClr val="7C7AD0"/>
                </a:solidFill>
                <a:effectLst/>
                <a:latin typeface="Poppins" panose="00000500000000000000" pitchFamily="2" charset="0"/>
                <a:ea typeface="Calibri" panose="020F0502020204030204" pitchFamily="34" charset="0"/>
                <a:cs typeface="Poppins" panose="00000500000000000000" pitchFamily="2" charset="0"/>
              </a:rPr>
              <a:t>/jour</a:t>
            </a:r>
          </a:p>
        </p:txBody>
      </p:sp>
      <p:cxnSp>
        <p:nvCxnSpPr>
          <p:cNvPr id="16" name="Connecteur droit 15">
            <a:extLst>
              <a:ext uri="{FF2B5EF4-FFF2-40B4-BE49-F238E27FC236}">
                <a16:creationId xmlns:a16="http://schemas.microsoft.com/office/drawing/2014/main" id="{59CFD9BC-7847-102D-5F01-2115D11EBA92}"/>
              </a:ext>
            </a:extLst>
          </p:cNvPr>
          <p:cNvCxnSpPr/>
          <p:nvPr/>
        </p:nvCxnSpPr>
        <p:spPr>
          <a:xfrm>
            <a:off x="502349" y="2613273"/>
            <a:ext cx="2160000"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Connecteur droit 16">
            <a:extLst>
              <a:ext uri="{FF2B5EF4-FFF2-40B4-BE49-F238E27FC236}">
                <a16:creationId xmlns:a16="http://schemas.microsoft.com/office/drawing/2014/main" id="{D4CE21E8-0371-DC09-A090-649D593192C8}"/>
              </a:ext>
            </a:extLst>
          </p:cNvPr>
          <p:cNvCxnSpPr>
            <a:cxnSpLocks/>
          </p:cNvCxnSpPr>
          <p:nvPr/>
        </p:nvCxnSpPr>
        <p:spPr>
          <a:xfrm>
            <a:off x="3401382" y="2561683"/>
            <a:ext cx="2119327"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A00FD7CD-B9D9-2844-EF49-3A200AA425C0}"/>
              </a:ext>
            </a:extLst>
          </p:cNvPr>
          <p:cNvCxnSpPr/>
          <p:nvPr/>
        </p:nvCxnSpPr>
        <p:spPr>
          <a:xfrm>
            <a:off x="6262721" y="1634096"/>
            <a:ext cx="2448000"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0" name="ZoneTexte 19">
            <a:extLst>
              <a:ext uri="{FF2B5EF4-FFF2-40B4-BE49-F238E27FC236}">
                <a16:creationId xmlns:a16="http://schemas.microsoft.com/office/drawing/2014/main" id="{A751D926-FF07-329E-61D9-3266323CDCB8}"/>
              </a:ext>
            </a:extLst>
          </p:cNvPr>
          <p:cNvSpPr txBox="1"/>
          <p:nvPr/>
        </p:nvSpPr>
        <p:spPr>
          <a:xfrm>
            <a:off x="286089" y="2800405"/>
            <a:ext cx="2671131" cy="1708160"/>
          </a:xfrm>
          <a:prstGeom prst="rect">
            <a:avLst/>
          </a:prstGeom>
          <a:noFill/>
        </p:spPr>
        <p:txBody>
          <a:bodyPr wrap="square" rtlCol="0">
            <a:spAutoFit/>
          </a:bodyPr>
          <a:lstStyle/>
          <a:p>
            <a:pPr marL="285750" indent="-285750">
              <a:buClr>
                <a:srgbClr val="2E2C7E"/>
              </a:buClr>
              <a:buFont typeface="Wingdings" panose="05000000000000000000" pitchFamily="2" charset="2"/>
              <a:buChar char="q"/>
            </a:pPr>
            <a:r>
              <a:rPr lang="fr-FR" sz="1050" dirty="0">
                <a:solidFill>
                  <a:schemeClr val="bg1"/>
                </a:solidFill>
                <a:latin typeface="Poppins" panose="00000500000000000000" pitchFamily="2" charset="0"/>
                <a:cs typeface="Poppins" panose="00000500000000000000" pitchFamily="2" charset="0"/>
              </a:rPr>
              <a:t>Présenter vos produits et services sur le FlyStore</a:t>
            </a:r>
          </a:p>
          <a:p>
            <a:pPr marL="285750" indent="-285750">
              <a:buClr>
                <a:srgbClr val="2E2C7E"/>
              </a:buClr>
              <a:buFont typeface="Wingdings" panose="05000000000000000000" pitchFamily="2" charset="2"/>
              <a:buChar char="q"/>
            </a:pPr>
            <a:endParaRPr lang="en-US" sz="1050" dirty="0">
              <a:solidFill>
                <a:schemeClr val="bg1"/>
              </a:solidFill>
              <a:latin typeface="Poppins" panose="00000500000000000000" pitchFamily="2" charset="0"/>
              <a:cs typeface="Poppins" panose="00000500000000000000" pitchFamily="2" charset="0"/>
            </a:endParaRPr>
          </a:p>
          <a:p>
            <a:pPr marL="285750" indent="-285750">
              <a:buClr>
                <a:srgbClr val="2E2C7E"/>
              </a:buClr>
              <a:buFont typeface="Wingdings" panose="05000000000000000000" pitchFamily="2" charset="2"/>
              <a:buChar char="q"/>
            </a:pPr>
            <a:r>
              <a:rPr lang="fr-FR" sz="1050" dirty="0">
                <a:solidFill>
                  <a:schemeClr val="bg1"/>
                </a:solidFill>
                <a:latin typeface="Poppins" panose="00000500000000000000" pitchFamily="2" charset="0"/>
                <a:cs typeface="Poppins" panose="00000500000000000000" pitchFamily="2" charset="0"/>
              </a:rPr>
              <a:t>Placement stratégique de vos bannières publicitaires sur l'application FlyPool</a:t>
            </a:r>
          </a:p>
          <a:p>
            <a:pPr marL="285750" indent="-285750">
              <a:buClr>
                <a:srgbClr val="2E2C7E"/>
              </a:buClr>
              <a:buFont typeface="Wingdings" panose="05000000000000000000" pitchFamily="2" charset="2"/>
              <a:buChar char="q"/>
            </a:pPr>
            <a:endParaRPr lang="en-US" sz="1050" dirty="0">
              <a:solidFill>
                <a:schemeClr val="bg1"/>
              </a:solidFill>
              <a:latin typeface="Poppins" panose="00000500000000000000" pitchFamily="2" charset="0"/>
              <a:cs typeface="Poppins" panose="00000500000000000000" pitchFamily="2" charset="0"/>
            </a:endParaRPr>
          </a:p>
          <a:p>
            <a:pPr marL="285750" indent="-285750">
              <a:buClr>
                <a:srgbClr val="2E2C7E"/>
              </a:buClr>
              <a:buFont typeface="Wingdings" panose="05000000000000000000" pitchFamily="2" charset="2"/>
              <a:buChar char="q"/>
            </a:pPr>
            <a:r>
              <a:rPr lang="fr-FR" sz="1050" b="1" dirty="0">
                <a:solidFill>
                  <a:schemeClr val="bg1"/>
                </a:solidFill>
                <a:latin typeface="Poppins" panose="00000500000000000000" pitchFamily="2" charset="0"/>
                <a:cs typeface="Poppins" panose="00000500000000000000" pitchFamily="2" charset="0"/>
              </a:rPr>
              <a:t>03 </a:t>
            </a:r>
            <a:r>
              <a:rPr lang="fr-FR" sz="1050" dirty="0">
                <a:solidFill>
                  <a:schemeClr val="bg1"/>
                </a:solidFill>
                <a:latin typeface="Poppins" panose="00000500000000000000" pitchFamily="2" charset="0"/>
                <a:cs typeface="Poppins" panose="00000500000000000000" pitchFamily="2" charset="0"/>
              </a:rPr>
              <a:t>affiches de bannières publicitaires, annonces sponsorisées, pop-ups, etc.</a:t>
            </a:r>
          </a:p>
        </p:txBody>
      </p:sp>
      <p:sp>
        <p:nvSpPr>
          <p:cNvPr id="21" name="ZoneTexte 20">
            <a:extLst>
              <a:ext uri="{FF2B5EF4-FFF2-40B4-BE49-F238E27FC236}">
                <a16:creationId xmlns:a16="http://schemas.microsoft.com/office/drawing/2014/main" id="{B241F35B-F033-225B-7832-C17CA3215E8E}"/>
              </a:ext>
            </a:extLst>
          </p:cNvPr>
          <p:cNvSpPr txBox="1"/>
          <p:nvPr/>
        </p:nvSpPr>
        <p:spPr>
          <a:xfrm>
            <a:off x="3092395" y="2588922"/>
            <a:ext cx="2671024" cy="2092881"/>
          </a:xfrm>
          <a:prstGeom prst="rect">
            <a:avLst/>
          </a:prstGeom>
          <a:noFill/>
        </p:spPr>
        <p:txBody>
          <a:bodyPr wrap="square" rtlCol="0">
            <a:spAutoFit/>
          </a:bodyPr>
          <a:lstStyle/>
          <a:p>
            <a:pPr marL="285750" indent="-285750">
              <a:buClr>
                <a:srgbClr val="66C1BF"/>
              </a:buClr>
              <a:buFont typeface="Wingdings" panose="05000000000000000000" pitchFamily="2" charset="2"/>
              <a:buChar char="q"/>
            </a:pPr>
            <a:r>
              <a:rPr lang="fr-FR" sz="1000" dirty="0">
                <a:solidFill>
                  <a:schemeClr val="bg1"/>
                </a:solidFill>
                <a:latin typeface="Poppins" panose="00000500000000000000" pitchFamily="2" charset="0"/>
                <a:cs typeface="Poppins" panose="00000500000000000000" pitchFamily="2" charset="0"/>
              </a:rPr>
              <a:t>Présenter vos produits et services sur le FlyStore</a:t>
            </a:r>
          </a:p>
          <a:p>
            <a:pPr marL="285750" indent="-285750">
              <a:buClr>
                <a:srgbClr val="66C1BF"/>
              </a:buClr>
              <a:buFont typeface="Wingdings" panose="05000000000000000000" pitchFamily="2" charset="2"/>
              <a:buChar char="q"/>
            </a:pPr>
            <a:endParaRPr lang="fr-FR" sz="1000" dirty="0">
              <a:solidFill>
                <a:schemeClr val="bg1"/>
              </a:solidFill>
              <a:latin typeface="Poppins" panose="00000500000000000000" pitchFamily="2" charset="0"/>
              <a:cs typeface="Poppins" panose="00000500000000000000" pitchFamily="2" charset="0"/>
            </a:endParaRPr>
          </a:p>
          <a:p>
            <a:pPr marL="285750" indent="-285750">
              <a:buClr>
                <a:srgbClr val="66C1BF"/>
              </a:buClr>
              <a:buFont typeface="Wingdings" panose="05000000000000000000" pitchFamily="2" charset="2"/>
              <a:buChar char="q"/>
            </a:pPr>
            <a:r>
              <a:rPr lang="fr-FR" sz="1000" dirty="0">
                <a:solidFill>
                  <a:schemeClr val="bg1"/>
                </a:solidFill>
                <a:latin typeface="Poppins" panose="00000500000000000000" pitchFamily="2" charset="0"/>
                <a:cs typeface="Poppins" panose="00000500000000000000" pitchFamily="2" charset="0"/>
              </a:rPr>
              <a:t>Placement stratégique de vos bannières publicitaires sur l'application FlyPool</a:t>
            </a:r>
          </a:p>
          <a:p>
            <a:pPr marL="285750" indent="-285750">
              <a:buClr>
                <a:srgbClr val="66C1BF"/>
              </a:buClr>
              <a:buFont typeface="Wingdings" panose="05000000000000000000" pitchFamily="2" charset="2"/>
              <a:buChar char="q"/>
            </a:pPr>
            <a:endParaRPr lang="en-US" sz="1000" dirty="0">
              <a:solidFill>
                <a:schemeClr val="bg1"/>
              </a:solidFill>
              <a:latin typeface="Poppins" panose="00000500000000000000" pitchFamily="2" charset="0"/>
              <a:cs typeface="Poppins" panose="00000500000000000000" pitchFamily="2" charset="0"/>
            </a:endParaRPr>
          </a:p>
          <a:p>
            <a:pPr marL="285750" indent="-285750">
              <a:buClr>
                <a:srgbClr val="66C1BF"/>
              </a:buClr>
              <a:buFont typeface="Wingdings" panose="05000000000000000000" pitchFamily="2" charset="2"/>
              <a:buChar char="q"/>
            </a:pPr>
            <a:r>
              <a:rPr lang="fr-FR" sz="1000" b="1" dirty="0">
                <a:solidFill>
                  <a:schemeClr val="bg1"/>
                </a:solidFill>
                <a:latin typeface="Poppins" panose="00000500000000000000" pitchFamily="2" charset="0"/>
                <a:cs typeface="Poppins" panose="00000500000000000000" pitchFamily="2" charset="0"/>
              </a:rPr>
              <a:t>05 </a:t>
            </a:r>
            <a:r>
              <a:rPr lang="fr-FR" sz="1000" dirty="0">
                <a:solidFill>
                  <a:schemeClr val="bg1"/>
                </a:solidFill>
                <a:latin typeface="Poppins" panose="00000500000000000000" pitchFamily="2" charset="0"/>
                <a:cs typeface="Poppins" panose="00000500000000000000" pitchFamily="2" charset="0"/>
              </a:rPr>
              <a:t>affiches de bannières publicitaires, annonces sponsorisées, pop-ups, etc.</a:t>
            </a:r>
          </a:p>
          <a:p>
            <a:pPr marL="285750" indent="-285750">
              <a:buClr>
                <a:srgbClr val="66C1BF"/>
              </a:buClr>
              <a:buFont typeface="Wingdings" panose="05000000000000000000" pitchFamily="2" charset="2"/>
              <a:buChar char="q"/>
            </a:pPr>
            <a:endParaRPr lang="en-US" sz="1000" dirty="0">
              <a:solidFill>
                <a:schemeClr val="bg1"/>
              </a:solidFill>
              <a:latin typeface="Poppins" panose="00000500000000000000" pitchFamily="2" charset="0"/>
              <a:cs typeface="Poppins" panose="00000500000000000000" pitchFamily="2" charset="0"/>
            </a:endParaRPr>
          </a:p>
          <a:p>
            <a:pPr marL="285750" indent="-285750">
              <a:buClr>
                <a:srgbClr val="66C1BF"/>
              </a:buClr>
              <a:buFont typeface="Wingdings" panose="05000000000000000000" pitchFamily="2" charset="2"/>
              <a:buChar char="q"/>
            </a:pPr>
            <a:r>
              <a:rPr lang="en-US" sz="1000" dirty="0" err="1">
                <a:solidFill>
                  <a:schemeClr val="bg1"/>
                </a:solidFill>
                <a:latin typeface="Poppins" panose="00000500000000000000" pitchFamily="2" charset="0"/>
                <a:cs typeface="Poppins" panose="00000500000000000000" pitchFamily="2" charset="0"/>
              </a:rPr>
              <a:t>Personnalisez</a:t>
            </a:r>
            <a:r>
              <a:rPr lang="en-US" sz="1000" dirty="0">
                <a:solidFill>
                  <a:schemeClr val="bg1"/>
                </a:solidFill>
                <a:latin typeface="Poppins" panose="00000500000000000000" pitchFamily="2" charset="0"/>
                <a:cs typeface="Poppins" panose="00000500000000000000" pitchFamily="2" charset="0"/>
              </a:rPr>
              <a:t> </a:t>
            </a:r>
            <a:r>
              <a:rPr lang="en-US" sz="1000" dirty="0" err="1">
                <a:solidFill>
                  <a:schemeClr val="bg1"/>
                </a:solidFill>
                <a:latin typeface="Poppins" panose="00000500000000000000" pitchFamily="2" charset="0"/>
                <a:cs typeface="Poppins" panose="00000500000000000000" pitchFamily="2" charset="0"/>
              </a:rPr>
              <a:t>votre</a:t>
            </a:r>
            <a:r>
              <a:rPr lang="en-US" sz="1000" dirty="0">
                <a:solidFill>
                  <a:schemeClr val="bg1"/>
                </a:solidFill>
                <a:latin typeface="Poppins" panose="00000500000000000000" pitchFamily="2" charset="0"/>
                <a:cs typeface="Poppins" panose="00000500000000000000" pitchFamily="2" charset="0"/>
              </a:rPr>
              <a:t> message </a:t>
            </a:r>
            <a:r>
              <a:rPr lang="en-US" sz="1000" dirty="0" err="1">
                <a:solidFill>
                  <a:schemeClr val="bg1"/>
                </a:solidFill>
                <a:latin typeface="Poppins" panose="00000500000000000000" pitchFamily="2" charset="0"/>
                <a:cs typeface="Poppins" panose="00000500000000000000" pitchFamily="2" charset="0"/>
              </a:rPr>
              <a:t>publicitaire</a:t>
            </a:r>
            <a:r>
              <a:rPr lang="en-US" sz="1000" dirty="0">
                <a:solidFill>
                  <a:schemeClr val="bg1"/>
                </a:solidFill>
                <a:latin typeface="Poppins" panose="00000500000000000000" pitchFamily="2" charset="0"/>
                <a:cs typeface="Poppins" panose="00000500000000000000" pitchFamily="2" charset="0"/>
              </a:rPr>
              <a:t> </a:t>
            </a:r>
          </a:p>
        </p:txBody>
      </p:sp>
      <p:sp>
        <p:nvSpPr>
          <p:cNvPr id="22" name="ZoneTexte 21">
            <a:extLst>
              <a:ext uri="{FF2B5EF4-FFF2-40B4-BE49-F238E27FC236}">
                <a16:creationId xmlns:a16="http://schemas.microsoft.com/office/drawing/2014/main" id="{1DED4709-EE9E-F23A-4BF9-5DB49AF16D83}"/>
              </a:ext>
            </a:extLst>
          </p:cNvPr>
          <p:cNvSpPr txBox="1"/>
          <p:nvPr/>
        </p:nvSpPr>
        <p:spPr>
          <a:xfrm>
            <a:off x="6007425" y="1746469"/>
            <a:ext cx="2958591" cy="2862322"/>
          </a:xfrm>
          <a:prstGeom prst="rect">
            <a:avLst/>
          </a:prstGeom>
          <a:noFill/>
        </p:spPr>
        <p:txBody>
          <a:bodyPr wrap="square" rtlCol="0">
            <a:spAutoFit/>
          </a:bodyPr>
          <a:lstStyle/>
          <a:p>
            <a:pPr marL="285750" indent="-285750">
              <a:buClr>
                <a:srgbClr val="2E2C7E"/>
              </a:buClr>
              <a:buFont typeface="Wingdings" panose="05000000000000000000" pitchFamily="2" charset="2"/>
              <a:buChar char="q"/>
            </a:pPr>
            <a:r>
              <a:rPr lang="fr-FR" sz="1000" dirty="0">
                <a:solidFill>
                  <a:schemeClr val="bg1"/>
                </a:solidFill>
                <a:latin typeface="Poppins" panose="00000500000000000000" pitchFamily="2" charset="0"/>
                <a:cs typeface="Poppins" panose="00000500000000000000" pitchFamily="2" charset="0"/>
              </a:rPr>
              <a:t>Présenter vos produits et services sur le FlyStore</a:t>
            </a:r>
          </a:p>
          <a:p>
            <a:pPr marL="285750" indent="-285750">
              <a:buClr>
                <a:srgbClr val="2E2C7E"/>
              </a:buClr>
              <a:buFont typeface="Wingdings" panose="05000000000000000000" pitchFamily="2" charset="2"/>
              <a:buChar char="q"/>
            </a:pPr>
            <a:endParaRPr lang="fr-FR" sz="1000" dirty="0">
              <a:solidFill>
                <a:schemeClr val="bg1"/>
              </a:solidFill>
              <a:latin typeface="Poppins" panose="00000500000000000000" pitchFamily="2" charset="0"/>
              <a:cs typeface="Poppins" panose="00000500000000000000" pitchFamily="2" charset="0"/>
            </a:endParaRPr>
          </a:p>
          <a:p>
            <a:pPr marL="285750" indent="-285750">
              <a:buClr>
                <a:srgbClr val="2E2C7E"/>
              </a:buClr>
              <a:buFont typeface="Wingdings" panose="05000000000000000000" pitchFamily="2" charset="2"/>
              <a:buChar char="q"/>
            </a:pPr>
            <a:r>
              <a:rPr lang="fr-FR" sz="1000" dirty="0">
                <a:solidFill>
                  <a:schemeClr val="bg1"/>
                </a:solidFill>
                <a:latin typeface="Poppins" panose="00000500000000000000" pitchFamily="2" charset="0"/>
                <a:cs typeface="Poppins" panose="00000500000000000000" pitchFamily="2" charset="0"/>
              </a:rPr>
              <a:t>Placement stratégique de vos bannières publicitaires sur l'application FlyPool</a:t>
            </a:r>
          </a:p>
          <a:p>
            <a:pPr marL="285750" indent="-285750">
              <a:buClr>
                <a:srgbClr val="2E2C7E"/>
              </a:buClr>
              <a:buFont typeface="Wingdings" panose="05000000000000000000" pitchFamily="2" charset="2"/>
              <a:buChar char="q"/>
            </a:pPr>
            <a:endParaRPr lang="fr-FR" sz="1000" dirty="0">
              <a:solidFill>
                <a:schemeClr val="bg1"/>
              </a:solidFill>
              <a:latin typeface="Poppins" panose="00000500000000000000" pitchFamily="2" charset="0"/>
              <a:cs typeface="Poppins" panose="00000500000000000000" pitchFamily="2" charset="0"/>
            </a:endParaRPr>
          </a:p>
          <a:p>
            <a:pPr marL="285750" indent="-285750">
              <a:buClr>
                <a:srgbClr val="2E2C7E"/>
              </a:buClr>
              <a:buFont typeface="Wingdings" panose="05000000000000000000" pitchFamily="2" charset="2"/>
              <a:buChar char="q"/>
            </a:pPr>
            <a:r>
              <a:rPr lang="fr-FR" sz="1000" b="1" dirty="0">
                <a:solidFill>
                  <a:schemeClr val="bg1"/>
                </a:solidFill>
                <a:latin typeface="Poppins" panose="00000500000000000000" pitchFamily="2" charset="0"/>
                <a:cs typeface="Poppins" panose="00000500000000000000" pitchFamily="2" charset="0"/>
              </a:rPr>
              <a:t>06</a:t>
            </a:r>
            <a:r>
              <a:rPr lang="fr-FR" sz="1000" dirty="0">
                <a:solidFill>
                  <a:schemeClr val="bg1"/>
                </a:solidFill>
                <a:latin typeface="Poppins" panose="00000500000000000000" pitchFamily="2" charset="0"/>
                <a:cs typeface="Poppins" panose="00000500000000000000" pitchFamily="2" charset="0"/>
              </a:rPr>
              <a:t> affiches de bannières publicitaires, annonces sponsorisées, pop-ups, etc.</a:t>
            </a:r>
          </a:p>
          <a:p>
            <a:pPr marL="285750" indent="-285750">
              <a:buClr>
                <a:srgbClr val="2E2C7E"/>
              </a:buClr>
              <a:buFont typeface="Wingdings" panose="05000000000000000000" pitchFamily="2" charset="2"/>
              <a:buChar char="q"/>
            </a:pPr>
            <a:endParaRPr lang="fr-FR" sz="1000" dirty="0">
              <a:solidFill>
                <a:schemeClr val="bg1"/>
              </a:solidFill>
              <a:latin typeface="Poppins" panose="00000500000000000000" pitchFamily="2" charset="0"/>
              <a:cs typeface="Poppins" panose="00000500000000000000" pitchFamily="2" charset="0"/>
            </a:endParaRPr>
          </a:p>
          <a:p>
            <a:pPr marL="285750" indent="-285750">
              <a:buClr>
                <a:srgbClr val="2E2C7E"/>
              </a:buClr>
              <a:buFont typeface="Wingdings" panose="05000000000000000000" pitchFamily="2" charset="2"/>
              <a:buChar char="q"/>
            </a:pPr>
            <a:r>
              <a:rPr lang="fr-FR" sz="1000" dirty="0">
                <a:solidFill>
                  <a:schemeClr val="bg1"/>
                </a:solidFill>
                <a:latin typeface="Poppins" panose="00000500000000000000" pitchFamily="2" charset="0"/>
                <a:cs typeface="Poppins" panose="00000500000000000000" pitchFamily="2" charset="0"/>
              </a:rPr>
              <a:t>Personnalisez votre message publicitaire </a:t>
            </a:r>
          </a:p>
          <a:p>
            <a:pPr marL="285750" indent="-285750">
              <a:buClr>
                <a:srgbClr val="2E2C7E"/>
              </a:buClr>
              <a:buFont typeface="Wingdings" panose="05000000000000000000" pitchFamily="2" charset="2"/>
              <a:buChar char="q"/>
            </a:pPr>
            <a:endParaRPr lang="en-US" sz="1000" dirty="0">
              <a:solidFill>
                <a:schemeClr val="bg1"/>
              </a:solidFill>
              <a:latin typeface="Poppins" panose="00000500000000000000" pitchFamily="2" charset="0"/>
              <a:cs typeface="Poppins" panose="00000500000000000000" pitchFamily="2" charset="0"/>
            </a:endParaRPr>
          </a:p>
          <a:p>
            <a:pPr marL="285750" indent="-285750">
              <a:buClr>
                <a:srgbClr val="2E2C7E"/>
              </a:buClr>
              <a:buFont typeface="Wingdings" panose="05000000000000000000" pitchFamily="2" charset="2"/>
              <a:buChar char="q"/>
            </a:pPr>
            <a:r>
              <a:rPr lang="fr-FR" sz="1000" dirty="0">
                <a:solidFill>
                  <a:schemeClr val="bg1"/>
                </a:solidFill>
                <a:latin typeface="Poppins" panose="00000500000000000000" pitchFamily="2" charset="0"/>
                <a:cs typeface="Poppins" panose="00000500000000000000" pitchFamily="2" charset="0"/>
              </a:rPr>
              <a:t>Outils de ciblage avancés pour atteindre votre public idéal </a:t>
            </a:r>
          </a:p>
          <a:p>
            <a:pPr marL="285750" indent="-285750">
              <a:buClr>
                <a:srgbClr val="2E2C7E"/>
              </a:buClr>
              <a:buFont typeface="Wingdings" panose="05000000000000000000" pitchFamily="2" charset="2"/>
              <a:buChar char="q"/>
            </a:pPr>
            <a:endParaRPr lang="en-US" sz="1000" dirty="0">
              <a:solidFill>
                <a:schemeClr val="bg1"/>
              </a:solidFill>
              <a:latin typeface="Poppins" panose="00000500000000000000" pitchFamily="2" charset="0"/>
              <a:cs typeface="Poppins" panose="00000500000000000000" pitchFamily="2" charset="0"/>
            </a:endParaRPr>
          </a:p>
          <a:p>
            <a:pPr marL="285750" indent="-285750">
              <a:buClr>
                <a:srgbClr val="2E2C7E"/>
              </a:buClr>
              <a:buFont typeface="Wingdings" panose="05000000000000000000" pitchFamily="2" charset="2"/>
              <a:buChar char="q"/>
            </a:pPr>
            <a:r>
              <a:rPr lang="fr-FR" sz="1000" dirty="0">
                <a:solidFill>
                  <a:schemeClr val="bg1"/>
                </a:solidFill>
                <a:latin typeface="Poppins" panose="00000500000000000000" pitchFamily="2" charset="0"/>
                <a:cs typeface="Poppins" panose="00000500000000000000" pitchFamily="2" charset="0"/>
              </a:rPr>
              <a:t>Rapports détaillés sur les performances de la campagne</a:t>
            </a:r>
          </a:p>
        </p:txBody>
      </p:sp>
      <p:sp>
        <p:nvSpPr>
          <p:cNvPr id="23" name="Google Shape;118;p20">
            <a:extLst>
              <a:ext uri="{FF2B5EF4-FFF2-40B4-BE49-F238E27FC236}">
                <a16:creationId xmlns:a16="http://schemas.microsoft.com/office/drawing/2014/main" id="{74E989D1-1078-9A38-C35F-C798C1105B3E}"/>
              </a:ext>
            </a:extLst>
          </p:cNvPr>
          <p:cNvSpPr txBox="1">
            <a:spLocks/>
          </p:cNvSpPr>
          <p:nvPr/>
        </p:nvSpPr>
        <p:spPr>
          <a:xfrm>
            <a:off x="6178982" y="815179"/>
            <a:ext cx="2536322" cy="79986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r">
              <a:lnSpc>
                <a:spcPct val="107000"/>
              </a:lnSpc>
              <a:spcAft>
                <a:spcPts val="800"/>
              </a:spcAft>
            </a:pPr>
            <a:r>
              <a:rPr lang="en-US" sz="2000" b="1" kern="100" dirty="0">
                <a:solidFill>
                  <a:schemeClr val="bg1"/>
                </a:solidFill>
                <a:latin typeface="Poppins" panose="00000500000000000000" pitchFamily="2" charset="0"/>
                <a:ea typeface="Calibri" panose="020F0502020204030204" pitchFamily="34" charset="0"/>
                <a:cs typeface="Poppins" panose="00000500000000000000" pitchFamily="2" charset="0"/>
              </a:rPr>
              <a:t>57 000 MWK</a:t>
            </a:r>
            <a:r>
              <a:rPr lang="en-US" sz="2000" kern="100" dirty="0">
                <a:solidFill>
                  <a:schemeClr val="bg1"/>
                </a:solidFill>
                <a:effectLst/>
                <a:latin typeface="Poppins" panose="00000500000000000000" pitchFamily="2" charset="0"/>
                <a:ea typeface="Calibri" panose="020F0502020204030204" pitchFamily="34" charset="0"/>
                <a:cs typeface="Poppins" panose="00000500000000000000" pitchFamily="2" charset="0"/>
              </a:rPr>
              <a:t>/</a:t>
            </a:r>
            <a:r>
              <a:rPr lang="en-US" sz="1200" kern="100" dirty="0" err="1">
                <a:solidFill>
                  <a:schemeClr val="bg1"/>
                </a:solidFill>
                <a:effectLst/>
                <a:latin typeface="Poppins" panose="00000500000000000000" pitchFamily="2" charset="0"/>
                <a:ea typeface="Calibri" panose="020F0502020204030204" pitchFamily="34" charset="0"/>
                <a:cs typeface="Poppins" panose="00000500000000000000" pitchFamily="2" charset="0"/>
              </a:rPr>
              <a:t>mois</a:t>
            </a:r>
            <a:endParaRPr lang="en-US" sz="1050" kern="100" dirty="0">
              <a:solidFill>
                <a:schemeClr val="bg1"/>
              </a:solidFill>
              <a:effectLst/>
              <a:latin typeface="Poppins" panose="00000500000000000000" pitchFamily="2" charset="0"/>
              <a:ea typeface="Calibri" panose="020F0502020204030204" pitchFamily="34" charset="0"/>
              <a:cs typeface="Poppins" panose="00000500000000000000" pitchFamily="2" charset="0"/>
            </a:endParaRPr>
          </a:p>
          <a:p>
            <a:pPr algn="r">
              <a:lnSpc>
                <a:spcPct val="107000"/>
              </a:lnSpc>
              <a:spcAft>
                <a:spcPts val="800"/>
              </a:spcAft>
            </a:pPr>
            <a:r>
              <a:rPr lang="en-US" sz="1100" b="1" kern="100" dirty="0">
                <a:solidFill>
                  <a:srgbClr val="CDEBEA"/>
                </a:solidFill>
                <a:latin typeface="Poppins" panose="00000500000000000000" pitchFamily="2" charset="0"/>
                <a:ea typeface="Calibri" panose="020F0502020204030204" pitchFamily="34" charset="0"/>
                <a:cs typeface="Poppins" panose="00000500000000000000" pitchFamily="2" charset="0"/>
              </a:rPr>
              <a:t>1900 MWK</a:t>
            </a:r>
            <a:r>
              <a:rPr lang="en-US" sz="1100" kern="100" dirty="0">
                <a:solidFill>
                  <a:srgbClr val="CDEBEA"/>
                </a:solidFill>
                <a:effectLst/>
                <a:latin typeface="Poppins" panose="00000500000000000000" pitchFamily="2" charset="0"/>
                <a:ea typeface="Calibri" panose="020F0502020204030204" pitchFamily="34" charset="0"/>
                <a:cs typeface="Poppins" panose="00000500000000000000" pitchFamily="2" charset="0"/>
              </a:rPr>
              <a:t>/jour</a:t>
            </a:r>
          </a:p>
        </p:txBody>
      </p:sp>
      <p:grpSp>
        <p:nvGrpSpPr>
          <p:cNvPr id="26" name="Groupe 25">
            <a:extLst>
              <a:ext uri="{FF2B5EF4-FFF2-40B4-BE49-F238E27FC236}">
                <a16:creationId xmlns:a16="http://schemas.microsoft.com/office/drawing/2014/main" id="{6C365905-BC5F-B6B8-8701-4DF147E48D87}"/>
              </a:ext>
            </a:extLst>
          </p:cNvPr>
          <p:cNvGrpSpPr/>
          <p:nvPr/>
        </p:nvGrpSpPr>
        <p:grpSpPr>
          <a:xfrm>
            <a:off x="3833576" y="718666"/>
            <a:ext cx="1224096" cy="344014"/>
            <a:chOff x="3928929" y="744609"/>
            <a:chExt cx="1224096" cy="344014"/>
          </a:xfrm>
        </p:grpSpPr>
        <p:sp>
          <p:nvSpPr>
            <p:cNvPr id="24" name="Rectangle 23">
              <a:extLst>
                <a:ext uri="{FF2B5EF4-FFF2-40B4-BE49-F238E27FC236}">
                  <a16:creationId xmlns:a16="http://schemas.microsoft.com/office/drawing/2014/main" id="{F4E8DE8D-DC25-A0BA-FEC2-B1BBCCBF964E}"/>
                </a:ext>
              </a:extLst>
            </p:cNvPr>
            <p:cNvSpPr/>
            <p:nvPr/>
          </p:nvSpPr>
          <p:spPr>
            <a:xfrm>
              <a:off x="3928929" y="765633"/>
              <a:ext cx="1224096" cy="313989"/>
            </a:xfrm>
            <a:prstGeom prst="rect">
              <a:avLst/>
            </a:prstGeom>
            <a:solidFill>
              <a:srgbClr val="CDEBE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M"/>
            </a:p>
          </p:txBody>
        </p:sp>
        <p:sp>
          <p:nvSpPr>
            <p:cNvPr id="25" name="Google Shape;118;p20">
              <a:extLst>
                <a:ext uri="{FF2B5EF4-FFF2-40B4-BE49-F238E27FC236}">
                  <a16:creationId xmlns:a16="http://schemas.microsoft.com/office/drawing/2014/main" id="{A895B5CB-929E-70FA-8FB7-ED4C43FFC95D}"/>
                </a:ext>
              </a:extLst>
            </p:cNvPr>
            <p:cNvSpPr txBox="1">
              <a:spLocks/>
            </p:cNvSpPr>
            <p:nvPr/>
          </p:nvSpPr>
          <p:spPr>
            <a:xfrm>
              <a:off x="4024176" y="744609"/>
              <a:ext cx="1033600" cy="34401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lnSpc>
                  <a:spcPct val="107000"/>
                </a:lnSpc>
                <a:spcAft>
                  <a:spcPts val="800"/>
                </a:spcAft>
              </a:pPr>
              <a:r>
                <a:rPr lang="en-US" sz="1200" b="1" kern="100" dirty="0">
                  <a:solidFill>
                    <a:srgbClr val="2E2C7E"/>
                  </a:solidFill>
                  <a:latin typeface="Poppins" panose="00000500000000000000" pitchFamily="2" charset="0"/>
                  <a:ea typeface="Calibri" panose="020F0502020204030204" pitchFamily="34" charset="0"/>
                  <a:cs typeface="Poppins" panose="00000500000000000000" pitchFamily="2" charset="0"/>
                </a:rPr>
                <a:t>Best offer!</a:t>
              </a:r>
              <a:endParaRPr lang="en-US" sz="2000" b="1" kern="100" dirty="0">
                <a:solidFill>
                  <a:srgbClr val="2E2C7E"/>
                </a:solidFill>
                <a:effectLst/>
                <a:latin typeface="Poppins" panose="00000500000000000000" pitchFamily="2" charset="0"/>
                <a:ea typeface="Calibri" panose="020F0502020204030204" pitchFamily="34" charset="0"/>
                <a:cs typeface="Poppins" panose="00000500000000000000" pitchFamily="2" charset="0"/>
              </a:endParaRPr>
            </a:p>
          </p:txBody>
        </p:sp>
      </p:grpSp>
      <p:sp>
        <p:nvSpPr>
          <p:cNvPr id="27" name="Triangle isocèle 26">
            <a:extLst>
              <a:ext uri="{FF2B5EF4-FFF2-40B4-BE49-F238E27FC236}">
                <a16:creationId xmlns:a16="http://schemas.microsoft.com/office/drawing/2014/main" id="{C18D1078-A7C2-8294-8D44-F78F989242C9}"/>
              </a:ext>
            </a:extLst>
          </p:cNvPr>
          <p:cNvSpPr/>
          <p:nvPr/>
        </p:nvSpPr>
        <p:spPr>
          <a:xfrm flipV="1">
            <a:off x="4188448" y="1019023"/>
            <a:ext cx="514350" cy="105423"/>
          </a:xfrm>
          <a:prstGeom prst="triangle">
            <a:avLst/>
          </a:prstGeom>
          <a:solidFill>
            <a:srgbClr val="CDEB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M"/>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
          <a:extLst>
            <a:ext uri="{FF2B5EF4-FFF2-40B4-BE49-F238E27FC236}">
              <a16:creationId xmlns:a16="http://schemas.microsoft.com/office/drawing/2014/main" id="{7F2BBB0D-A175-2C7C-F058-6B4FC137145B}"/>
            </a:ext>
          </a:extLst>
        </p:cNvPr>
        <p:cNvGrpSpPr/>
        <p:nvPr/>
      </p:nvGrpSpPr>
      <p:grpSpPr>
        <a:xfrm>
          <a:off x="0" y="0"/>
          <a:ext cx="0" cy="0"/>
          <a:chOff x="0" y="0"/>
          <a:chExt cx="0" cy="0"/>
        </a:xfrm>
      </p:grpSpPr>
      <p:sp>
        <p:nvSpPr>
          <p:cNvPr id="6" name="Rectangle : avec coins arrondis en diagonale 5">
            <a:extLst>
              <a:ext uri="{FF2B5EF4-FFF2-40B4-BE49-F238E27FC236}">
                <a16:creationId xmlns:a16="http://schemas.microsoft.com/office/drawing/2014/main" id="{D89B8116-DD76-DBB4-9615-19082E2D58EB}"/>
              </a:ext>
            </a:extLst>
          </p:cNvPr>
          <p:cNvSpPr/>
          <p:nvPr/>
        </p:nvSpPr>
        <p:spPr>
          <a:xfrm flipH="1">
            <a:off x="190840" y="1151335"/>
            <a:ext cx="2766380" cy="3595955"/>
          </a:xfrm>
          <a:prstGeom prst="round2DiagRect">
            <a:avLst>
              <a:gd name="adj1" fmla="val 12647"/>
              <a:gd name="adj2" fmla="val 0"/>
            </a:avLst>
          </a:prstGeom>
          <a:solidFill>
            <a:srgbClr val="66C1BF"/>
          </a:solidFill>
          <a:ln w="3175">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M"/>
          </a:p>
        </p:txBody>
      </p:sp>
      <p:sp>
        <p:nvSpPr>
          <p:cNvPr id="7" name="Rectangle : avec coins arrondis en diagonale 6">
            <a:extLst>
              <a:ext uri="{FF2B5EF4-FFF2-40B4-BE49-F238E27FC236}">
                <a16:creationId xmlns:a16="http://schemas.microsoft.com/office/drawing/2014/main" id="{73EE1ADD-9A4B-39EA-6670-3F4793A6DA3B}"/>
              </a:ext>
            </a:extLst>
          </p:cNvPr>
          <p:cNvSpPr/>
          <p:nvPr/>
        </p:nvSpPr>
        <p:spPr>
          <a:xfrm flipH="1">
            <a:off x="3092394" y="827903"/>
            <a:ext cx="2733289" cy="3919387"/>
          </a:xfrm>
          <a:prstGeom prst="round2DiagRect">
            <a:avLst>
              <a:gd name="adj1" fmla="val 11656"/>
              <a:gd name="adj2" fmla="val 0"/>
            </a:avLst>
          </a:prstGeom>
          <a:solidFill>
            <a:srgbClr val="2E2C7E"/>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M"/>
          </a:p>
        </p:txBody>
      </p:sp>
      <p:sp>
        <p:nvSpPr>
          <p:cNvPr id="8" name="Rectangle : avec coins arrondis en diagonale 7">
            <a:extLst>
              <a:ext uri="{FF2B5EF4-FFF2-40B4-BE49-F238E27FC236}">
                <a16:creationId xmlns:a16="http://schemas.microsoft.com/office/drawing/2014/main" id="{31D2E68C-656A-1FF2-AA08-C8CF6979C123}"/>
              </a:ext>
            </a:extLst>
          </p:cNvPr>
          <p:cNvSpPr/>
          <p:nvPr/>
        </p:nvSpPr>
        <p:spPr>
          <a:xfrm flipH="1">
            <a:off x="5977711" y="148281"/>
            <a:ext cx="2975445" cy="4599009"/>
          </a:xfrm>
          <a:prstGeom prst="round2DiagRect">
            <a:avLst>
              <a:gd name="adj1" fmla="val 15157"/>
              <a:gd name="adj2" fmla="val 0"/>
            </a:avLst>
          </a:prstGeom>
          <a:solidFill>
            <a:srgbClr val="66C1B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M"/>
          </a:p>
        </p:txBody>
      </p:sp>
      <p:sp>
        <p:nvSpPr>
          <p:cNvPr id="9" name="Google Shape;118;p20">
            <a:extLst>
              <a:ext uri="{FF2B5EF4-FFF2-40B4-BE49-F238E27FC236}">
                <a16:creationId xmlns:a16="http://schemas.microsoft.com/office/drawing/2014/main" id="{4EA99236-1DF9-BB3B-EA65-5257796526EF}"/>
              </a:ext>
            </a:extLst>
          </p:cNvPr>
          <p:cNvSpPr txBox="1">
            <a:spLocks/>
          </p:cNvSpPr>
          <p:nvPr/>
        </p:nvSpPr>
        <p:spPr>
          <a:xfrm>
            <a:off x="428696" y="1244600"/>
            <a:ext cx="2088375" cy="6286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buSzPct val="40909"/>
            </a:pPr>
            <a:r>
              <a:rPr lang="en-US" sz="3600" dirty="0">
                <a:solidFill>
                  <a:schemeClr val="bg1"/>
                </a:solidFill>
                <a:latin typeface="Bebas Neue" panose="020B0606020202050201" pitchFamily="34" charset="0"/>
                <a:ea typeface="Raleway"/>
                <a:cs typeface="Poppins" panose="00000500000000000000" pitchFamily="2" charset="0"/>
                <a:sym typeface="Raleway"/>
              </a:rPr>
              <a:t>FLY</a:t>
            </a:r>
            <a:r>
              <a:rPr lang="en-US" sz="3600" dirty="0">
                <a:solidFill>
                  <a:srgbClr val="2E2C7E"/>
                </a:solidFill>
                <a:latin typeface="Bebas Neue" panose="020B0606020202050201" pitchFamily="34" charset="0"/>
                <a:ea typeface="Raleway"/>
                <a:cs typeface="Poppins" panose="00000500000000000000" pitchFamily="2" charset="0"/>
                <a:sym typeface="Raleway"/>
              </a:rPr>
              <a:t>STARTER</a:t>
            </a:r>
          </a:p>
        </p:txBody>
      </p:sp>
      <p:sp>
        <p:nvSpPr>
          <p:cNvPr id="10" name="Google Shape;118;p20">
            <a:extLst>
              <a:ext uri="{FF2B5EF4-FFF2-40B4-BE49-F238E27FC236}">
                <a16:creationId xmlns:a16="http://schemas.microsoft.com/office/drawing/2014/main" id="{18E65E06-8F35-525A-BC4E-D4EE4EFF9168}"/>
              </a:ext>
            </a:extLst>
          </p:cNvPr>
          <p:cNvSpPr txBox="1">
            <a:spLocks/>
          </p:cNvSpPr>
          <p:nvPr/>
        </p:nvSpPr>
        <p:spPr>
          <a:xfrm>
            <a:off x="3432334" y="948763"/>
            <a:ext cx="2088375" cy="7715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buSzPct val="40909"/>
            </a:pPr>
            <a:r>
              <a:rPr lang="en-US" sz="5400" dirty="0">
                <a:solidFill>
                  <a:schemeClr val="bg1"/>
                </a:solidFill>
                <a:latin typeface="Bebas Neue" panose="020B0606020202050201" pitchFamily="34" charset="0"/>
                <a:ea typeface="Raleway"/>
                <a:cs typeface="Poppins" panose="00000500000000000000" pitchFamily="2" charset="0"/>
                <a:sym typeface="Raleway"/>
              </a:rPr>
              <a:t>FLY</a:t>
            </a:r>
            <a:r>
              <a:rPr lang="en-US" sz="5400" dirty="0">
                <a:solidFill>
                  <a:srgbClr val="66C1BF"/>
                </a:solidFill>
                <a:latin typeface="Bebas Neue" panose="020B0606020202050201" pitchFamily="34" charset="0"/>
                <a:ea typeface="Raleway"/>
                <a:cs typeface="Poppins" panose="00000500000000000000" pitchFamily="2" charset="0"/>
                <a:sym typeface="Raleway"/>
              </a:rPr>
              <a:t>PRO</a:t>
            </a:r>
          </a:p>
        </p:txBody>
      </p:sp>
      <p:sp>
        <p:nvSpPr>
          <p:cNvPr id="11" name="Google Shape;118;p20">
            <a:extLst>
              <a:ext uri="{FF2B5EF4-FFF2-40B4-BE49-F238E27FC236}">
                <a16:creationId xmlns:a16="http://schemas.microsoft.com/office/drawing/2014/main" id="{861D1E22-0D82-2644-1EA9-71BD89C46DC8}"/>
              </a:ext>
            </a:extLst>
          </p:cNvPr>
          <p:cNvSpPr txBox="1">
            <a:spLocks/>
          </p:cNvSpPr>
          <p:nvPr/>
        </p:nvSpPr>
        <p:spPr>
          <a:xfrm>
            <a:off x="6421246" y="186145"/>
            <a:ext cx="2088375" cy="6286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buSzPct val="40909"/>
            </a:pPr>
            <a:r>
              <a:rPr lang="en-US" sz="3600" dirty="0">
                <a:solidFill>
                  <a:schemeClr val="bg1"/>
                </a:solidFill>
                <a:latin typeface="Bebas Neue" panose="020B0606020202050201" pitchFamily="34" charset="0"/>
                <a:ea typeface="Raleway"/>
                <a:cs typeface="Poppins" panose="00000500000000000000" pitchFamily="2" charset="0"/>
                <a:sym typeface="Raleway"/>
              </a:rPr>
              <a:t>FLY</a:t>
            </a:r>
            <a:r>
              <a:rPr lang="en-US" sz="3600" dirty="0">
                <a:solidFill>
                  <a:srgbClr val="2E2C7E"/>
                </a:solidFill>
                <a:latin typeface="Bebas Neue" panose="020B0606020202050201" pitchFamily="34" charset="0"/>
                <a:ea typeface="Raleway"/>
                <a:cs typeface="Poppins" panose="00000500000000000000" pitchFamily="2" charset="0"/>
                <a:sym typeface="Raleway"/>
              </a:rPr>
              <a:t>PREMIUM</a:t>
            </a:r>
          </a:p>
        </p:txBody>
      </p:sp>
      <p:sp>
        <p:nvSpPr>
          <p:cNvPr id="20" name="ZoneTexte 19">
            <a:extLst>
              <a:ext uri="{FF2B5EF4-FFF2-40B4-BE49-F238E27FC236}">
                <a16:creationId xmlns:a16="http://schemas.microsoft.com/office/drawing/2014/main" id="{5F32715A-5644-6C68-F45D-40C5679F5B31}"/>
              </a:ext>
            </a:extLst>
          </p:cNvPr>
          <p:cNvSpPr txBox="1"/>
          <p:nvPr/>
        </p:nvSpPr>
        <p:spPr>
          <a:xfrm>
            <a:off x="286089" y="3032263"/>
            <a:ext cx="2671131" cy="1631216"/>
          </a:xfrm>
          <a:prstGeom prst="rect">
            <a:avLst/>
          </a:prstGeom>
          <a:noFill/>
        </p:spPr>
        <p:txBody>
          <a:bodyPr wrap="square" rtlCol="0">
            <a:spAutoFit/>
          </a:bodyPr>
          <a:lstStyle/>
          <a:p>
            <a:pPr marL="285750" indent="-285750">
              <a:buClr>
                <a:srgbClr val="2E2C7E"/>
              </a:buClr>
              <a:buFont typeface="Wingdings" panose="05000000000000000000" pitchFamily="2" charset="2"/>
              <a:buChar char="q"/>
            </a:pPr>
            <a:r>
              <a:rPr lang="fr-FR" sz="1000" dirty="0">
                <a:solidFill>
                  <a:schemeClr val="bg1"/>
                </a:solidFill>
                <a:latin typeface="Poppins" panose="00000500000000000000" pitchFamily="2" charset="0"/>
                <a:cs typeface="Poppins" panose="00000500000000000000" pitchFamily="2" charset="0"/>
              </a:rPr>
              <a:t>Présenter vos produits et services sur le FlyStore</a:t>
            </a:r>
          </a:p>
          <a:p>
            <a:pPr marL="285750" indent="-285750">
              <a:buClr>
                <a:srgbClr val="2E2C7E"/>
              </a:buClr>
              <a:buFont typeface="Wingdings" panose="05000000000000000000" pitchFamily="2" charset="2"/>
              <a:buChar char="q"/>
            </a:pPr>
            <a:endParaRPr lang="en-US" sz="1000" dirty="0">
              <a:solidFill>
                <a:schemeClr val="bg1"/>
              </a:solidFill>
              <a:latin typeface="Poppins" panose="00000500000000000000" pitchFamily="2" charset="0"/>
              <a:cs typeface="Poppins" panose="00000500000000000000" pitchFamily="2" charset="0"/>
            </a:endParaRPr>
          </a:p>
          <a:p>
            <a:pPr marL="285750" indent="-285750">
              <a:buClr>
                <a:srgbClr val="2E2C7E"/>
              </a:buClr>
              <a:buFont typeface="Wingdings" panose="05000000000000000000" pitchFamily="2" charset="2"/>
              <a:buChar char="q"/>
            </a:pPr>
            <a:r>
              <a:rPr lang="fr-FR" sz="1000" dirty="0">
                <a:solidFill>
                  <a:schemeClr val="bg1"/>
                </a:solidFill>
                <a:latin typeface="Poppins" panose="00000500000000000000" pitchFamily="2" charset="0"/>
                <a:cs typeface="Poppins" panose="00000500000000000000" pitchFamily="2" charset="0"/>
              </a:rPr>
              <a:t>Placement stratégique de vos bannières publicitaires sur l'application FlyPool</a:t>
            </a:r>
          </a:p>
          <a:p>
            <a:pPr marL="285750" indent="-285750">
              <a:buClr>
                <a:srgbClr val="2E2C7E"/>
              </a:buClr>
              <a:buFont typeface="Wingdings" panose="05000000000000000000" pitchFamily="2" charset="2"/>
              <a:buChar char="q"/>
            </a:pPr>
            <a:endParaRPr lang="en-US" sz="1000" dirty="0">
              <a:solidFill>
                <a:schemeClr val="bg1"/>
              </a:solidFill>
              <a:latin typeface="Poppins" panose="00000500000000000000" pitchFamily="2" charset="0"/>
              <a:cs typeface="Poppins" panose="00000500000000000000" pitchFamily="2" charset="0"/>
            </a:endParaRPr>
          </a:p>
          <a:p>
            <a:pPr marL="285750" indent="-285750">
              <a:buClr>
                <a:srgbClr val="2E2C7E"/>
              </a:buClr>
              <a:buFont typeface="Wingdings" panose="05000000000000000000" pitchFamily="2" charset="2"/>
              <a:buChar char="q"/>
            </a:pPr>
            <a:r>
              <a:rPr lang="fr-FR" sz="1000" b="1" dirty="0">
                <a:solidFill>
                  <a:schemeClr val="bg1"/>
                </a:solidFill>
                <a:latin typeface="Poppins" panose="00000500000000000000" pitchFamily="2" charset="0"/>
                <a:cs typeface="Poppins" panose="00000500000000000000" pitchFamily="2" charset="0"/>
              </a:rPr>
              <a:t>03 </a:t>
            </a:r>
            <a:r>
              <a:rPr lang="fr-FR" sz="1000" dirty="0">
                <a:solidFill>
                  <a:schemeClr val="bg1"/>
                </a:solidFill>
                <a:latin typeface="Poppins" panose="00000500000000000000" pitchFamily="2" charset="0"/>
                <a:cs typeface="Poppins" panose="00000500000000000000" pitchFamily="2" charset="0"/>
              </a:rPr>
              <a:t>affiches de bannières publicitaires, annonces sponsorisées, pop-ups, etc.</a:t>
            </a:r>
          </a:p>
        </p:txBody>
      </p:sp>
      <p:sp>
        <p:nvSpPr>
          <p:cNvPr id="21" name="ZoneTexte 20">
            <a:extLst>
              <a:ext uri="{FF2B5EF4-FFF2-40B4-BE49-F238E27FC236}">
                <a16:creationId xmlns:a16="http://schemas.microsoft.com/office/drawing/2014/main" id="{D4177A5A-37D5-572A-06D8-2F7016A24383}"/>
              </a:ext>
            </a:extLst>
          </p:cNvPr>
          <p:cNvSpPr txBox="1"/>
          <p:nvPr/>
        </p:nvSpPr>
        <p:spPr>
          <a:xfrm>
            <a:off x="3092395" y="2672322"/>
            <a:ext cx="2671024" cy="2092881"/>
          </a:xfrm>
          <a:prstGeom prst="rect">
            <a:avLst/>
          </a:prstGeom>
          <a:noFill/>
        </p:spPr>
        <p:txBody>
          <a:bodyPr wrap="square" rtlCol="0">
            <a:spAutoFit/>
          </a:bodyPr>
          <a:lstStyle/>
          <a:p>
            <a:pPr marL="285750" indent="-285750">
              <a:buClr>
                <a:srgbClr val="66C1BF"/>
              </a:buClr>
              <a:buFont typeface="Wingdings" panose="05000000000000000000" pitchFamily="2" charset="2"/>
              <a:buChar char="q"/>
            </a:pPr>
            <a:r>
              <a:rPr lang="fr-FR" sz="1000" dirty="0">
                <a:solidFill>
                  <a:schemeClr val="bg1"/>
                </a:solidFill>
                <a:latin typeface="Poppins" panose="00000500000000000000" pitchFamily="2" charset="0"/>
                <a:cs typeface="Poppins" panose="00000500000000000000" pitchFamily="2" charset="0"/>
              </a:rPr>
              <a:t>Présenter vos produits et services sur le FlyStore</a:t>
            </a:r>
          </a:p>
          <a:p>
            <a:pPr marL="285750" indent="-285750">
              <a:buClr>
                <a:srgbClr val="66C1BF"/>
              </a:buClr>
              <a:buFont typeface="Wingdings" panose="05000000000000000000" pitchFamily="2" charset="2"/>
              <a:buChar char="q"/>
            </a:pPr>
            <a:endParaRPr lang="fr-FR" sz="1000" dirty="0">
              <a:solidFill>
                <a:schemeClr val="bg1"/>
              </a:solidFill>
              <a:latin typeface="Poppins" panose="00000500000000000000" pitchFamily="2" charset="0"/>
              <a:cs typeface="Poppins" panose="00000500000000000000" pitchFamily="2" charset="0"/>
            </a:endParaRPr>
          </a:p>
          <a:p>
            <a:pPr marL="285750" indent="-285750">
              <a:buClr>
                <a:srgbClr val="66C1BF"/>
              </a:buClr>
              <a:buFont typeface="Wingdings" panose="05000000000000000000" pitchFamily="2" charset="2"/>
              <a:buChar char="q"/>
            </a:pPr>
            <a:r>
              <a:rPr lang="fr-FR" sz="1000" dirty="0">
                <a:solidFill>
                  <a:schemeClr val="bg1"/>
                </a:solidFill>
                <a:latin typeface="Poppins" panose="00000500000000000000" pitchFamily="2" charset="0"/>
                <a:cs typeface="Poppins" panose="00000500000000000000" pitchFamily="2" charset="0"/>
              </a:rPr>
              <a:t>Placement stratégique de vos bannières publicitaires sur l'application FlyPool</a:t>
            </a:r>
          </a:p>
          <a:p>
            <a:pPr marL="285750" indent="-285750">
              <a:buClr>
                <a:srgbClr val="66C1BF"/>
              </a:buClr>
              <a:buFont typeface="Wingdings" panose="05000000000000000000" pitchFamily="2" charset="2"/>
              <a:buChar char="q"/>
            </a:pPr>
            <a:endParaRPr lang="en-US" sz="1000" dirty="0">
              <a:solidFill>
                <a:schemeClr val="bg1"/>
              </a:solidFill>
              <a:latin typeface="Poppins" panose="00000500000000000000" pitchFamily="2" charset="0"/>
              <a:cs typeface="Poppins" panose="00000500000000000000" pitchFamily="2" charset="0"/>
            </a:endParaRPr>
          </a:p>
          <a:p>
            <a:pPr marL="285750" indent="-285750">
              <a:buClr>
                <a:srgbClr val="66C1BF"/>
              </a:buClr>
              <a:buFont typeface="Wingdings" panose="05000000000000000000" pitchFamily="2" charset="2"/>
              <a:buChar char="q"/>
            </a:pPr>
            <a:r>
              <a:rPr lang="fr-FR" sz="1000" b="1" dirty="0">
                <a:solidFill>
                  <a:schemeClr val="bg1"/>
                </a:solidFill>
                <a:latin typeface="Poppins" panose="00000500000000000000" pitchFamily="2" charset="0"/>
                <a:cs typeface="Poppins" panose="00000500000000000000" pitchFamily="2" charset="0"/>
              </a:rPr>
              <a:t>05 </a:t>
            </a:r>
            <a:r>
              <a:rPr lang="fr-FR" sz="1000" dirty="0">
                <a:solidFill>
                  <a:schemeClr val="bg1"/>
                </a:solidFill>
                <a:latin typeface="Poppins" panose="00000500000000000000" pitchFamily="2" charset="0"/>
                <a:cs typeface="Poppins" panose="00000500000000000000" pitchFamily="2" charset="0"/>
              </a:rPr>
              <a:t>affiches de bannières publicitaires, annonces sponsorisées, pop-ups, etc.</a:t>
            </a:r>
          </a:p>
          <a:p>
            <a:pPr marL="285750" indent="-285750">
              <a:buClr>
                <a:srgbClr val="66C1BF"/>
              </a:buClr>
              <a:buFont typeface="Wingdings" panose="05000000000000000000" pitchFamily="2" charset="2"/>
              <a:buChar char="q"/>
            </a:pPr>
            <a:endParaRPr lang="en-US" sz="1000" dirty="0">
              <a:solidFill>
                <a:schemeClr val="bg1"/>
              </a:solidFill>
              <a:latin typeface="Poppins" panose="00000500000000000000" pitchFamily="2" charset="0"/>
              <a:cs typeface="Poppins" panose="00000500000000000000" pitchFamily="2" charset="0"/>
            </a:endParaRPr>
          </a:p>
          <a:p>
            <a:pPr marL="285750" indent="-285750">
              <a:buClr>
                <a:srgbClr val="66C1BF"/>
              </a:buClr>
              <a:buFont typeface="Wingdings" panose="05000000000000000000" pitchFamily="2" charset="2"/>
              <a:buChar char="q"/>
            </a:pPr>
            <a:r>
              <a:rPr lang="en-US" sz="1000" dirty="0" err="1">
                <a:solidFill>
                  <a:schemeClr val="bg1"/>
                </a:solidFill>
                <a:latin typeface="Poppins" panose="00000500000000000000" pitchFamily="2" charset="0"/>
                <a:cs typeface="Poppins" panose="00000500000000000000" pitchFamily="2" charset="0"/>
              </a:rPr>
              <a:t>Personnalisez</a:t>
            </a:r>
            <a:r>
              <a:rPr lang="en-US" sz="1000" dirty="0">
                <a:solidFill>
                  <a:schemeClr val="bg1"/>
                </a:solidFill>
                <a:latin typeface="Poppins" panose="00000500000000000000" pitchFamily="2" charset="0"/>
                <a:cs typeface="Poppins" panose="00000500000000000000" pitchFamily="2" charset="0"/>
              </a:rPr>
              <a:t> </a:t>
            </a:r>
            <a:r>
              <a:rPr lang="en-US" sz="1000" dirty="0" err="1">
                <a:solidFill>
                  <a:schemeClr val="bg1"/>
                </a:solidFill>
                <a:latin typeface="Poppins" panose="00000500000000000000" pitchFamily="2" charset="0"/>
                <a:cs typeface="Poppins" panose="00000500000000000000" pitchFamily="2" charset="0"/>
              </a:rPr>
              <a:t>votre</a:t>
            </a:r>
            <a:r>
              <a:rPr lang="en-US" sz="1000" dirty="0">
                <a:solidFill>
                  <a:schemeClr val="bg1"/>
                </a:solidFill>
                <a:latin typeface="Poppins" panose="00000500000000000000" pitchFamily="2" charset="0"/>
                <a:cs typeface="Poppins" panose="00000500000000000000" pitchFamily="2" charset="0"/>
              </a:rPr>
              <a:t> message </a:t>
            </a:r>
            <a:r>
              <a:rPr lang="en-US" sz="1000" dirty="0" err="1">
                <a:solidFill>
                  <a:schemeClr val="bg1"/>
                </a:solidFill>
                <a:latin typeface="Poppins" panose="00000500000000000000" pitchFamily="2" charset="0"/>
                <a:cs typeface="Poppins" panose="00000500000000000000" pitchFamily="2" charset="0"/>
              </a:rPr>
              <a:t>publicitaire</a:t>
            </a:r>
            <a:r>
              <a:rPr lang="en-US" sz="1000" dirty="0">
                <a:solidFill>
                  <a:schemeClr val="bg1"/>
                </a:solidFill>
                <a:latin typeface="Poppins" panose="00000500000000000000" pitchFamily="2" charset="0"/>
                <a:cs typeface="Poppins" panose="00000500000000000000" pitchFamily="2" charset="0"/>
              </a:rPr>
              <a:t> </a:t>
            </a:r>
          </a:p>
        </p:txBody>
      </p:sp>
      <p:sp>
        <p:nvSpPr>
          <p:cNvPr id="22" name="ZoneTexte 21">
            <a:extLst>
              <a:ext uri="{FF2B5EF4-FFF2-40B4-BE49-F238E27FC236}">
                <a16:creationId xmlns:a16="http://schemas.microsoft.com/office/drawing/2014/main" id="{11C3F692-24F8-DDF4-259A-ED57C6E5FCFF}"/>
              </a:ext>
            </a:extLst>
          </p:cNvPr>
          <p:cNvSpPr txBox="1"/>
          <p:nvPr/>
        </p:nvSpPr>
        <p:spPr>
          <a:xfrm>
            <a:off x="6007425" y="1756335"/>
            <a:ext cx="2958591" cy="2862322"/>
          </a:xfrm>
          <a:prstGeom prst="rect">
            <a:avLst/>
          </a:prstGeom>
          <a:noFill/>
        </p:spPr>
        <p:txBody>
          <a:bodyPr wrap="square" rtlCol="0">
            <a:spAutoFit/>
          </a:bodyPr>
          <a:lstStyle/>
          <a:p>
            <a:pPr marL="285750" indent="-285750">
              <a:buClr>
                <a:srgbClr val="2E2C7E"/>
              </a:buClr>
              <a:buFont typeface="Wingdings" panose="05000000000000000000" pitchFamily="2" charset="2"/>
              <a:buChar char="q"/>
            </a:pPr>
            <a:r>
              <a:rPr lang="fr-FR" sz="1000" dirty="0">
                <a:solidFill>
                  <a:schemeClr val="bg1"/>
                </a:solidFill>
                <a:latin typeface="Poppins" panose="00000500000000000000" pitchFamily="2" charset="0"/>
                <a:cs typeface="Poppins" panose="00000500000000000000" pitchFamily="2" charset="0"/>
              </a:rPr>
              <a:t>Présenter vos produits et services sur le FlyStore</a:t>
            </a:r>
          </a:p>
          <a:p>
            <a:pPr marL="285750" indent="-285750">
              <a:buClr>
                <a:srgbClr val="2E2C7E"/>
              </a:buClr>
              <a:buFont typeface="Wingdings" panose="05000000000000000000" pitchFamily="2" charset="2"/>
              <a:buChar char="q"/>
            </a:pPr>
            <a:endParaRPr lang="fr-FR" sz="1000" dirty="0">
              <a:solidFill>
                <a:schemeClr val="bg1"/>
              </a:solidFill>
              <a:latin typeface="Poppins" panose="00000500000000000000" pitchFamily="2" charset="0"/>
              <a:cs typeface="Poppins" panose="00000500000000000000" pitchFamily="2" charset="0"/>
            </a:endParaRPr>
          </a:p>
          <a:p>
            <a:pPr marL="285750" indent="-285750">
              <a:buClr>
                <a:srgbClr val="2E2C7E"/>
              </a:buClr>
              <a:buFont typeface="Wingdings" panose="05000000000000000000" pitchFamily="2" charset="2"/>
              <a:buChar char="q"/>
            </a:pPr>
            <a:r>
              <a:rPr lang="fr-FR" sz="1000" dirty="0">
                <a:solidFill>
                  <a:schemeClr val="bg1"/>
                </a:solidFill>
                <a:latin typeface="Poppins" panose="00000500000000000000" pitchFamily="2" charset="0"/>
                <a:cs typeface="Poppins" panose="00000500000000000000" pitchFamily="2" charset="0"/>
              </a:rPr>
              <a:t>Placement stratégique de vos bannières publicitaires sur l'application FlyPool</a:t>
            </a:r>
          </a:p>
          <a:p>
            <a:pPr marL="285750" indent="-285750">
              <a:buClr>
                <a:srgbClr val="2E2C7E"/>
              </a:buClr>
              <a:buFont typeface="Wingdings" panose="05000000000000000000" pitchFamily="2" charset="2"/>
              <a:buChar char="q"/>
            </a:pPr>
            <a:endParaRPr lang="fr-FR" sz="1000" dirty="0">
              <a:solidFill>
                <a:schemeClr val="bg1"/>
              </a:solidFill>
              <a:latin typeface="Poppins" panose="00000500000000000000" pitchFamily="2" charset="0"/>
              <a:cs typeface="Poppins" panose="00000500000000000000" pitchFamily="2" charset="0"/>
            </a:endParaRPr>
          </a:p>
          <a:p>
            <a:pPr marL="285750" indent="-285750">
              <a:buClr>
                <a:srgbClr val="2E2C7E"/>
              </a:buClr>
              <a:buFont typeface="Wingdings" panose="05000000000000000000" pitchFamily="2" charset="2"/>
              <a:buChar char="q"/>
            </a:pPr>
            <a:r>
              <a:rPr lang="fr-FR" sz="1000" b="1" dirty="0">
                <a:solidFill>
                  <a:schemeClr val="bg1"/>
                </a:solidFill>
                <a:latin typeface="Poppins" panose="00000500000000000000" pitchFamily="2" charset="0"/>
                <a:cs typeface="Poppins" panose="00000500000000000000" pitchFamily="2" charset="0"/>
              </a:rPr>
              <a:t>06</a:t>
            </a:r>
            <a:r>
              <a:rPr lang="fr-FR" sz="1000" dirty="0">
                <a:solidFill>
                  <a:schemeClr val="bg1"/>
                </a:solidFill>
                <a:latin typeface="Poppins" panose="00000500000000000000" pitchFamily="2" charset="0"/>
                <a:cs typeface="Poppins" panose="00000500000000000000" pitchFamily="2" charset="0"/>
              </a:rPr>
              <a:t> affiches de bannières publicitaires, annonces sponsorisées, pop-ups, etc.</a:t>
            </a:r>
          </a:p>
          <a:p>
            <a:pPr marL="285750" indent="-285750">
              <a:buClr>
                <a:srgbClr val="2E2C7E"/>
              </a:buClr>
              <a:buFont typeface="Wingdings" panose="05000000000000000000" pitchFamily="2" charset="2"/>
              <a:buChar char="q"/>
            </a:pPr>
            <a:endParaRPr lang="fr-FR" sz="1000" dirty="0">
              <a:solidFill>
                <a:schemeClr val="bg1"/>
              </a:solidFill>
              <a:latin typeface="Poppins" panose="00000500000000000000" pitchFamily="2" charset="0"/>
              <a:cs typeface="Poppins" panose="00000500000000000000" pitchFamily="2" charset="0"/>
            </a:endParaRPr>
          </a:p>
          <a:p>
            <a:pPr marL="285750" indent="-285750">
              <a:buClr>
                <a:srgbClr val="2E2C7E"/>
              </a:buClr>
              <a:buFont typeface="Wingdings" panose="05000000000000000000" pitchFamily="2" charset="2"/>
              <a:buChar char="q"/>
            </a:pPr>
            <a:r>
              <a:rPr lang="fr-FR" sz="1000" dirty="0">
                <a:solidFill>
                  <a:schemeClr val="bg1"/>
                </a:solidFill>
                <a:latin typeface="Poppins" panose="00000500000000000000" pitchFamily="2" charset="0"/>
                <a:cs typeface="Poppins" panose="00000500000000000000" pitchFamily="2" charset="0"/>
              </a:rPr>
              <a:t>Personnalisez votre message publicitaire </a:t>
            </a:r>
          </a:p>
          <a:p>
            <a:pPr marL="285750" indent="-285750">
              <a:buClr>
                <a:srgbClr val="2E2C7E"/>
              </a:buClr>
              <a:buFont typeface="Wingdings" panose="05000000000000000000" pitchFamily="2" charset="2"/>
              <a:buChar char="q"/>
            </a:pPr>
            <a:endParaRPr lang="en-US" sz="1000" dirty="0">
              <a:solidFill>
                <a:schemeClr val="bg1"/>
              </a:solidFill>
              <a:latin typeface="Poppins" panose="00000500000000000000" pitchFamily="2" charset="0"/>
              <a:cs typeface="Poppins" panose="00000500000000000000" pitchFamily="2" charset="0"/>
            </a:endParaRPr>
          </a:p>
          <a:p>
            <a:pPr marL="285750" indent="-285750">
              <a:buClr>
                <a:srgbClr val="2E2C7E"/>
              </a:buClr>
              <a:buFont typeface="Wingdings" panose="05000000000000000000" pitchFamily="2" charset="2"/>
              <a:buChar char="q"/>
            </a:pPr>
            <a:r>
              <a:rPr lang="fr-FR" sz="1000" dirty="0">
                <a:solidFill>
                  <a:schemeClr val="bg1"/>
                </a:solidFill>
                <a:latin typeface="Poppins" panose="00000500000000000000" pitchFamily="2" charset="0"/>
                <a:cs typeface="Poppins" panose="00000500000000000000" pitchFamily="2" charset="0"/>
              </a:rPr>
              <a:t>Outils de ciblage avancés pour atteindre votre public idéal </a:t>
            </a:r>
          </a:p>
          <a:p>
            <a:pPr marL="285750" indent="-285750">
              <a:buClr>
                <a:srgbClr val="2E2C7E"/>
              </a:buClr>
              <a:buFont typeface="Wingdings" panose="05000000000000000000" pitchFamily="2" charset="2"/>
              <a:buChar char="q"/>
            </a:pPr>
            <a:endParaRPr lang="en-US" sz="1000" dirty="0">
              <a:solidFill>
                <a:schemeClr val="bg1"/>
              </a:solidFill>
              <a:latin typeface="Poppins" panose="00000500000000000000" pitchFamily="2" charset="0"/>
              <a:cs typeface="Poppins" panose="00000500000000000000" pitchFamily="2" charset="0"/>
            </a:endParaRPr>
          </a:p>
          <a:p>
            <a:pPr marL="285750" indent="-285750">
              <a:buClr>
                <a:srgbClr val="2E2C7E"/>
              </a:buClr>
              <a:buFont typeface="Wingdings" panose="05000000000000000000" pitchFamily="2" charset="2"/>
              <a:buChar char="q"/>
            </a:pPr>
            <a:r>
              <a:rPr lang="fr-FR" sz="1000" dirty="0">
                <a:solidFill>
                  <a:schemeClr val="bg1"/>
                </a:solidFill>
                <a:latin typeface="Poppins" panose="00000500000000000000" pitchFamily="2" charset="0"/>
                <a:cs typeface="Poppins" panose="00000500000000000000" pitchFamily="2" charset="0"/>
              </a:rPr>
              <a:t>Rapports détaillés sur les performances de la campagne</a:t>
            </a:r>
          </a:p>
        </p:txBody>
      </p:sp>
      <p:grpSp>
        <p:nvGrpSpPr>
          <p:cNvPr id="26" name="Groupe 25">
            <a:extLst>
              <a:ext uri="{FF2B5EF4-FFF2-40B4-BE49-F238E27FC236}">
                <a16:creationId xmlns:a16="http://schemas.microsoft.com/office/drawing/2014/main" id="{4C7C0F2C-6A88-C601-23DD-AE987C764712}"/>
              </a:ext>
            </a:extLst>
          </p:cNvPr>
          <p:cNvGrpSpPr/>
          <p:nvPr/>
        </p:nvGrpSpPr>
        <p:grpSpPr>
          <a:xfrm>
            <a:off x="3833576" y="656674"/>
            <a:ext cx="1224096" cy="344014"/>
            <a:chOff x="3928929" y="744609"/>
            <a:chExt cx="1224096" cy="344014"/>
          </a:xfrm>
        </p:grpSpPr>
        <p:sp>
          <p:nvSpPr>
            <p:cNvPr id="24" name="Rectangle 23">
              <a:extLst>
                <a:ext uri="{FF2B5EF4-FFF2-40B4-BE49-F238E27FC236}">
                  <a16:creationId xmlns:a16="http://schemas.microsoft.com/office/drawing/2014/main" id="{BD260597-7BCD-26B9-B932-1900A1FB5857}"/>
                </a:ext>
              </a:extLst>
            </p:cNvPr>
            <p:cNvSpPr/>
            <p:nvPr/>
          </p:nvSpPr>
          <p:spPr>
            <a:xfrm>
              <a:off x="3928929" y="765633"/>
              <a:ext cx="1224096" cy="313989"/>
            </a:xfrm>
            <a:prstGeom prst="rect">
              <a:avLst/>
            </a:prstGeom>
            <a:solidFill>
              <a:srgbClr val="CDEBE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M"/>
            </a:p>
          </p:txBody>
        </p:sp>
        <p:sp>
          <p:nvSpPr>
            <p:cNvPr id="25" name="Google Shape;118;p20">
              <a:extLst>
                <a:ext uri="{FF2B5EF4-FFF2-40B4-BE49-F238E27FC236}">
                  <a16:creationId xmlns:a16="http://schemas.microsoft.com/office/drawing/2014/main" id="{227090BC-8C8A-0792-7FBB-E80CC9E3A758}"/>
                </a:ext>
              </a:extLst>
            </p:cNvPr>
            <p:cNvSpPr txBox="1">
              <a:spLocks/>
            </p:cNvSpPr>
            <p:nvPr/>
          </p:nvSpPr>
          <p:spPr>
            <a:xfrm>
              <a:off x="4024176" y="744609"/>
              <a:ext cx="1033600" cy="34401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lnSpc>
                  <a:spcPct val="107000"/>
                </a:lnSpc>
                <a:spcAft>
                  <a:spcPts val="800"/>
                </a:spcAft>
              </a:pPr>
              <a:r>
                <a:rPr lang="en-US" sz="1200" b="1" kern="100" dirty="0">
                  <a:solidFill>
                    <a:srgbClr val="2E2C7E"/>
                  </a:solidFill>
                  <a:latin typeface="Poppins" panose="00000500000000000000" pitchFamily="2" charset="0"/>
                  <a:ea typeface="Calibri" panose="020F0502020204030204" pitchFamily="34" charset="0"/>
                  <a:cs typeface="Poppins" panose="00000500000000000000" pitchFamily="2" charset="0"/>
                </a:rPr>
                <a:t>Best offer!</a:t>
              </a:r>
              <a:endParaRPr lang="en-US" sz="2000" b="1" kern="100" dirty="0">
                <a:solidFill>
                  <a:srgbClr val="2E2C7E"/>
                </a:solidFill>
                <a:effectLst/>
                <a:latin typeface="Poppins" panose="00000500000000000000" pitchFamily="2" charset="0"/>
                <a:ea typeface="Calibri" panose="020F0502020204030204" pitchFamily="34" charset="0"/>
                <a:cs typeface="Poppins" panose="00000500000000000000" pitchFamily="2" charset="0"/>
              </a:endParaRPr>
            </a:p>
          </p:txBody>
        </p:sp>
      </p:grpSp>
      <p:sp>
        <p:nvSpPr>
          <p:cNvPr id="27" name="Triangle isocèle 26">
            <a:extLst>
              <a:ext uri="{FF2B5EF4-FFF2-40B4-BE49-F238E27FC236}">
                <a16:creationId xmlns:a16="http://schemas.microsoft.com/office/drawing/2014/main" id="{333A5972-1A4C-F1AC-2FB4-8190B67EF3B5}"/>
              </a:ext>
            </a:extLst>
          </p:cNvPr>
          <p:cNvSpPr/>
          <p:nvPr/>
        </p:nvSpPr>
        <p:spPr>
          <a:xfrm flipV="1">
            <a:off x="4188448" y="930850"/>
            <a:ext cx="514350" cy="105423"/>
          </a:xfrm>
          <a:prstGeom prst="triangle">
            <a:avLst/>
          </a:prstGeom>
          <a:solidFill>
            <a:srgbClr val="CDEB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M"/>
          </a:p>
        </p:txBody>
      </p:sp>
      <p:sp>
        <p:nvSpPr>
          <p:cNvPr id="4" name="Rectangle : avec coins arrondis en haut 3">
            <a:extLst>
              <a:ext uri="{FF2B5EF4-FFF2-40B4-BE49-F238E27FC236}">
                <a16:creationId xmlns:a16="http://schemas.microsoft.com/office/drawing/2014/main" id="{30600E56-04E7-C1CA-1194-ECFB9B65C123}"/>
              </a:ext>
            </a:extLst>
          </p:cNvPr>
          <p:cNvSpPr/>
          <p:nvPr/>
        </p:nvSpPr>
        <p:spPr>
          <a:xfrm>
            <a:off x="-457200" y="-64023"/>
            <a:ext cx="5977909" cy="618166"/>
          </a:xfrm>
          <a:prstGeom prst="round2SameRect">
            <a:avLst>
              <a:gd name="adj1" fmla="val 0"/>
              <a:gd name="adj2" fmla="val 50000"/>
            </a:avLst>
          </a:prstGeom>
          <a:solidFill>
            <a:srgbClr val="2E2C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M"/>
          </a:p>
        </p:txBody>
      </p:sp>
      <p:sp>
        <p:nvSpPr>
          <p:cNvPr id="5" name="Google Shape;118;p20">
            <a:extLst>
              <a:ext uri="{FF2B5EF4-FFF2-40B4-BE49-F238E27FC236}">
                <a16:creationId xmlns:a16="http://schemas.microsoft.com/office/drawing/2014/main" id="{AAF00348-5CC7-11FC-DBA1-C5760D55E9B9}"/>
              </a:ext>
            </a:extLst>
          </p:cNvPr>
          <p:cNvSpPr txBox="1">
            <a:spLocks/>
          </p:cNvSpPr>
          <p:nvPr/>
        </p:nvSpPr>
        <p:spPr>
          <a:xfrm>
            <a:off x="190840" y="-60532"/>
            <a:ext cx="5242434" cy="677094"/>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nSpc>
                <a:spcPct val="150000"/>
              </a:lnSpc>
              <a:buSzPct val="40909"/>
            </a:pPr>
            <a:r>
              <a:rPr lang="en-US" sz="1800" b="1" dirty="0">
                <a:solidFill>
                  <a:schemeClr val="bg1"/>
                </a:solidFill>
                <a:latin typeface="Poppins" panose="00000500000000000000" pitchFamily="2" charset="0"/>
                <a:ea typeface="Raleway"/>
                <a:cs typeface="Poppins" panose="00000500000000000000" pitchFamily="2" charset="0"/>
                <a:sym typeface="Raleway"/>
              </a:rPr>
              <a:t>Save +15% by taking out a 03 month offer!</a:t>
            </a:r>
            <a:endParaRPr lang="en-US" sz="1100" dirty="0">
              <a:solidFill>
                <a:schemeClr val="bg1"/>
              </a:solidFill>
              <a:latin typeface="Poppins" panose="00000500000000000000" pitchFamily="2" charset="0"/>
              <a:ea typeface="Raleway"/>
              <a:cs typeface="Poppins" panose="00000500000000000000" pitchFamily="2" charset="0"/>
              <a:sym typeface="Raleway"/>
            </a:endParaRPr>
          </a:p>
        </p:txBody>
      </p:sp>
      <p:sp>
        <p:nvSpPr>
          <p:cNvPr id="14" name="Google Shape;118;p20">
            <a:extLst>
              <a:ext uri="{FF2B5EF4-FFF2-40B4-BE49-F238E27FC236}">
                <a16:creationId xmlns:a16="http://schemas.microsoft.com/office/drawing/2014/main" id="{0EA4CCFF-1379-B19B-60C0-8D0A25BE1678}"/>
              </a:ext>
            </a:extLst>
          </p:cNvPr>
          <p:cNvSpPr txBox="1">
            <a:spLocks/>
          </p:cNvSpPr>
          <p:nvPr/>
        </p:nvSpPr>
        <p:spPr>
          <a:xfrm>
            <a:off x="388829" y="1860802"/>
            <a:ext cx="2314614" cy="61000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lnSpc>
                <a:spcPct val="107000"/>
              </a:lnSpc>
              <a:spcAft>
                <a:spcPts val="800"/>
              </a:spcAft>
            </a:pPr>
            <a:r>
              <a:rPr lang="en-US" sz="1600" b="1" kern="100" dirty="0">
                <a:solidFill>
                  <a:schemeClr val="bg1"/>
                </a:solidFill>
                <a:effectLst/>
                <a:latin typeface="Poppins" panose="00000500000000000000" pitchFamily="2" charset="0"/>
                <a:ea typeface="Calibri" panose="020F0502020204030204" pitchFamily="34" charset="0"/>
                <a:cs typeface="Poppins" panose="00000500000000000000" pitchFamily="2" charset="0"/>
              </a:rPr>
              <a:t>69 000 MWK </a:t>
            </a:r>
            <a:r>
              <a:rPr lang="en-US" sz="1050" strike="sngStrike" kern="100" dirty="0">
                <a:solidFill>
                  <a:srgbClr val="CDEBEA"/>
                </a:solidFill>
                <a:effectLst/>
                <a:latin typeface="Poppins" panose="00000500000000000000" pitchFamily="2" charset="0"/>
                <a:ea typeface="Calibri" panose="020F0502020204030204" pitchFamily="34" charset="0"/>
                <a:cs typeface="Poppins" panose="00000500000000000000" pitchFamily="2" charset="0"/>
              </a:rPr>
              <a:t>87000 MWK</a:t>
            </a:r>
            <a:br>
              <a:rPr lang="en-US" sz="1800" kern="100" dirty="0">
                <a:solidFill>
                  <a:schemeClr val="bg1"/>
                </a:solidFill>
                <a:effectLst/>
                <a:latin typeface="Poppins" panose="00000500000000000000" pitchFamily="2" charset="0"/>
                <a:ea typeface="Calibri" panose="020F0502020204030204" pitchFamily="34" charset="0"/>
                <a:cs typeface="Poppins" panose="00000500000000000000" pitchFamily="2" charset="0"/>
              </a:rPr>
            </a:br>
            <a:r>
              <a:rPr lang="en-US" sz="1100" kern="100" dirty="0">
                <a:solidFill>
                  <a:schemeClr val="bg1"/>
                </a:solidFill>
                <a:effectLst/>
                <a:latin typeface="Poppins" panose="00000500000000000000" pitchFamily="2" charset="0"/>
                <a:ea typeface="Calibri" panose="020F0502020204030204" pitchFamily="34" charset="0"/>
                <a:cs typeface="Poppins" panose="00000500000000000000" pitchFamily="2" charset="0"/>
              </a:rPr>
              <a:t>pour </a:t>
            </a:r>
            <a:r>
              <a:rPr lang="en-US" sz="1100" b="1" kern="100" dirty="0">
                <a:solidFill>
                  <a:schemeClr val="bg1"/>
                </a:solidFill>
                <a:effectLst/>
                <a:latin typeface="Poppins" panose="00000500000000000000" pitchFamily="2" charset="0"/>
                <a:ea typeface="Calibri" panose="020F0502020204030204" pitchFamily="34" charset="0"/>
                <a:cs typeface="Poppins" panose="00000500000000000000" pitchFamily="2" charset="0"/>
              </a:rPr>
              <a:t>03</a:t>
            </a:r>
            <a:r>
              <a:rPr lang="en-US" sz="1100" kern="100" dirty="0">
                <a:solidFill>
                  <a:schemeClr val="bg1"/>
                </a:solidFill>
                <a:effectLst/>
                <a:latin typeface="Poppins" panose="00000500000000000000" pitchFamily="2" charset="0"/>
                <a:ea typeface="Calibri" panose="020F0502020204030204" pitchFamily="34" charset="0"/>
                <a:cs typeface="Poppins" panose="00000500000000000000" pitchFamily="2" charset="0"/>
              </a:rPr>
              <a:t> </a:t>
            </a:r>
            <a:r>
              <a:rPr lang="en-US" sz="1100" kern="100" dirty="0" err="1">
                <a:solidFill>
                  <a:schemeClr val="bg1"/>
                </a:solidFill>
                <a:effectLst/>
                <a:latin typeface="Poppins" panose="00000500000000000000" pitchFamily="2" charset="0"/>
                <a:ea typeface="Calibri" panose="020F0502020204030204" pitchFamily="34" charset="0"/>
                <a:cs typeface="Poppins" panose="00000500000000000000" pitchFamily="2" charset="0"/>
              </a:rPr>
              <a:t>mois</a:t>
            </a:r>
            <a:endParaRPr lang="en-US" sz="1800" kern="100" dirty="0">
              <a:solidFill>
                <a:schemeClr val="bg1"/>
              </a:solidFill>
              <a:effectLst/>
              <a:latin typeface="Poppins" panose="00000500000000000000" pitchFamily="2" charset="0"/>
              <a:ea typeface="Calibri" panose="020F0502020204030204" pitchFamily="34" charset="0"/>
              <a:cs typeface="Poppins" panose="00000500000000000000" pitchFamily="2" charset="0"/>
            </a:endParaRPr>
          </a:p>
        </p:txBody>
      </p:sp>
      <p:sp>
        <p:nvSpPr>
          <p:cNvPr id="15" name="Rectangle : coins arrondis 14">
            <a:extLst>
              <a:ext uri="{FF2B5EF4-FFF2-40B4-BE49-F238E27FC236}">
                <a16:creationId xmlns:a16="http://schemas.microsoft.com/office/drawing/2014/main" id="{3805082A-E555-095D-AB2F-24EAB5FA9125}"/>
              </a:ext>
            </a:extLst>
          </p:cNvPr>
          <p:cNvSpPr/>
          <p:nvPr/>
        </p:nvSpPr>
        <p:spPr>
          <a:xfrm>
            <a:off x="671535" y="2658290"/>
            <a:ext cx="1800000" cy="271185"/>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M"/>
          </a:p>
        </p:txBody>
      </p:sp>
      <p:sp>
        <p:nvSpPr>
          <p:cNvPr id="18" name="Google Shape;118;p20">
            <a:extLst>
              <a:ext uri="{FF2B5EF4-FFF2-40B4-BE49-F238E27FC236}">
                <a16:creationId xmlns:a16="http://schemas.microsoft.com/office/drawing/2014/main" id="{C7F45D61-13E5-870A-715C-ECE0B23A07CF}"/>
              </a:ext>
            </a:extLst>
          </p:cNvPr>
          <p:cNvSpPr txBox="1">
            <a:spLocks/>
          </p:cNvSpPr>
          <p:nvPr/>
        </p:nvSpPr>
        <p:spPr>
          <a:xfrm>
            <a:off x="752295" y="2606286"/>
            <a:ext cx="1638480" cy="34401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lnSpc>
                <a:spcPct val="107000"/>
              </a:lnSpc>
              <a:spcAft>
                <a:spcPts val="800"/>
              </a:spcAft>
            </a:pPr>
            <a:r>
              <a:rPr lang="en-US" sz="1200" b="1" kern="100" dirty="0">
                <a:solidFill>
                  <a:srgbClr val="2E2C7E"/>
                </a:solidFill>
                <a:latin typeface="Poppins" panose="00000500000000000000" pitchFamily="2" charset="0"/>
                <a:ea typeface="Calibri" panose="020F0502020204030204" pitchFamily="34" charset="0"/>
                <a:cs typeface="Poppins" panose="00000500000000000000" pitchFamily="2" charset="0"/>
              </a:rPr>
              <a:t>+15% de </a:t>
            </a:r>
            <a:r>
              <a:rPr lang="en-US" sz="1200" b="1" kern="100" dirty="0" err="1">
                <a:solidFill>
                  <a:srgbClr val="2E2C7E"/>
                </a:solidFill>
                <a:latin typeface="Poppins" panose="00000500000000000000" pitchFamily="2" charset="0"/>
                <a:ea typeface="Calibri" panose="020F0502020204030204" pitchFamily="34" charset="0"/>
                <a:cs typeface="Poppins" panose="00000500000000000000" pitchFamily="2" charset="0"/>
              </a:rPr>
              <a:t>Réduction</a:t>
            </a:r>
            <a:endParaRPr lang="en-US" sz="2000" b="1" kern="100" dirty="0">
              <a:solidFill>
                <a:srgbClr val="2E2C7E"/>
              </a:solidFill>
              <a:effectLst/>
              <a:latin typeface="Poppins" panose="00000500000000000000" pitchFamily="2" charset="0"/>
              <a:ea typeface="Calibri" panose="020F0502020204030204" pitchFamily="34" charset="0"/>
              <a:cs typeface="Poppins" panose="00000500000000000000" pitchFamily="2" charset="0"/>
            </a:endParaRPr>
          </a:p>
        </p:txBody>
      </p:sp>
      <p:sp>
        <p:nvSpPr>
          <p:cNvPr id="28" name="Google Shape;118;p20">
            <a:extLst>
              <a:ext uri="{FF2B5EF4-FFF2-40B4-BE49-F238E27FC236}">
                <a16:creationId xmlns:a16="http://schemas.microsoft.com/office/drawing/2014/main" id="{25AC9EA8-3CFF-BD43-2975-6FABFFF6A97E}"/>
              </a:ext>
            </a:extLst>
          </p:cNvPr>
          <p:cNvSpPr txBox="1">
            <a:spLocks/>
          </p:cNvSpPr>
          <p:nvPr/>
        </p:nvSpPr>
        <p:spPr>
          <a:xfrm>
            <a:off x="3183815" y="1720288"/>
            <a:ext cx="2579604" cy="61328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lnSpc>
                <a:spcPct val="107000"/>
              </a:lnSpc>
              <a:spcAft>
                <a:spcPts val="800"/>
              </a:spcAft>
            </a:pPr>
            <a:r>
              <a:rPr lang="en-US" sz="1600" b="1" kern="100" dirty="0">
                <a:solidFill>
                  <a:schemeClr val="bg1"/>
                </a:solidFill>
                <a:latin typeface="Poppins" panose="00000500000000000000" pitchFamily="2" charset="0"/>
                <a:ea typeface="Calibri" panose="020F0502020204030204" pitchFamily="34" charset="0"/>
                <a:cs typeface="Poppins" panose="00000500000000000000" pitchFamily="2" charset="0"/>
              </a:rPr>
              <a:t>100 000</a:t>
            </a:r>
            <a:r>
              <a:rPr lang="en-US" sz="1600" b="1" kern="100" dirty="0">
                <a:solidFill>
                  <a:schemeClr val="bg1"/>
                </a:solidFill>
                <a:effectLst/>
                <a:latin typeface="Poppins" panose="00000500000000000000" pitchFamily="2" charset="0"/>
                <a:ea typeface="Calibri" panose="020F0502020204030204" pitchFamily="34" charset="0"/>
                <a:cs typeface="Poppins" panose="00000500000000000000" pitchFamily="2" charset="0"/>
              </a:rPr>
              <a:t> MWK </a:t>
            </a:r>
            <a:r>
              <a:rPr lang="en-US" sz="1050" strike="sngStrike" kern="100" dirty="0">
                <a:solidFill>
                  <a:srgbClr val="7C7AD0"/>
                </a:solidFill>
                <a:latin typeface="Poppins" panose="00000500000000000000" pitchFamily="2" charset="0"/>
                <a:ea typeface="Calibri" panose="020F0502020204030204" pitchFamily="34" charset="0"/>
                <a:cs typeface="Poppins" panose="00000500000000000000" pitchFamily="2" charset="0"/>
              </a:rPr>
              <a:t>126000MWK</a:t>
            </a:r>
            <a:br>
              <a:rPr lang="en-US" sz="1400" kern="100" dirty="0">
                <a:solidFill>
                  <a:schemeClr val="bg1"/>
                </a:solidFill>
                <a:effectLst/>
                <a:latin typeface="Poppins" panose="00000500000000000000" pitchFamily="2" charset="0"/>
                <a:ea typeface="Calibri" panose="020F0502020204030204" pitchFamily="34" charset="0"/>
                <a:cs typeface="Poppins" panose="00000500000000000000" pitchFamily="2" charset="0"/>
              </a:rPr>
            </a:br>
            <a:r>
              <a:rPr lang="en-US" sz="1100" kern="100" dirty="0">
                <a:solidFill>
                  <a:schemeClr val="bg1"/>
                </a:solidFill>
                <a:effectLst/>
                <a:latin typeface="Poppins" panose="00000500000000000000" pitchFamily="2" charset="0"/>
                <a:ea typeface="Calibri" panose="020F0502020204030204" pitchFamily="34" charset="0"/>
                <a:cs typeface="Poppins" panose="00000500000000000000" pitchFamily="2" charset="0"/>
              </a:rPr>
              <a:t>pour </a:t>
            </a:r>
            <a:r>
              <a:rPr lang="en-US" sz="1100" b="1" kern="100" dirty="0">
                <a:solidFill>
                  <a:schemeClr val="bg1"/>
                </a:solidFill>
                <a:effectLst/>
                <a:latin typeface="Poppins" panose="00000500000000000000" pitchFamily="2" charset="0"/>
                <a:ea typeface="Calibri" panose="020F0502020204030204" pitchFamily="34" charset="0"/>
                <a:cs typeface="Poppins" panose="00000500000000000000" pitchFamily="2" charset="0"/>
              </a:rPr>
              <a:t>03</a:t>
            </a:r>
            <a:r>
              <a:rPr lang="en-US" sz="1100" kern="100" dirty="0">
                <a:solidFill>
                  <a:schemeClr val="bg1"/>
                </a:solidFill>
                <a:effectLst/>
                <a:latin typeface="Poppins" panose="00000500000000000000" pitchFamily="2" charset="0"/>
                <a:ea typeface="Calibri" panose="020F0502020204030204" pitchFamily="34" charset="0"/>
                <a:cs typeface="Poppins" panose="00000500000000000000" pitchFamily="2" charset="0"/>
              </a:rPr>
              <a:t> </a:t>
            </a:r>
            <a:r>
              <a:rPr lang="en-US" sz="1100" kern="100" dirty="0" err="1">
                <a:solidFill>
                  <a:schemeClr val="bg1"/>
                </a:solidFill>
                <a:effectLst/>
                <a:latin typeface="Poppins" panose="00000500000000000000" pitchFamily="2" charset="0"/>
                <a:ea typeface="Calibri" panose="020F0502020204030204" pitchFamily="34" charset="0"/>
                <a:cs typeface="Poppins" panose="00000500000000000000" pitchFamily="2" charset="0"/>
              </a:rPr>
              <a:t>mois</a:t>
            </a:r>
            <a:endParaRPr lang="en-US" sz="1800" kern="100" dirty="0">
              <a:solidFill>
                <a:schemeClr val="bg1"/>
              </a:solidFill>
              <a:effectLst/>
              <a:latin typeface="Poppins" panose="00000500000000000000" pitchFamily="2" charset="0"/>
              <a:ea typeface="Calibri" panose="020F0502020204030204" pitchFamily="34" charset="0"/>
              <a:cs typeface="Poppins" panose="00000500000000000000" pitchFamily="2" charset="0"/>
            </a:endParaRPr>
          </a:p>
        </p:txBody>
      </p:sp>
      <p:sp>
        <p:nvSpPr>
          <p:cNvPr id="29" name="Rectangle : coins arrondis 28">
            <a:extLst>
              <a:ext uri="{FF2B5EF4-FFF2-40B4-BE49-F238E27FC236}">
                <a16:creationId xmlns:a16="http://schemas.microsoft.com/office/drawing/2014/main" id="{7C407457-F9F0-8DD4-90DA-0F8DE92CC24F}"/>
              </a:ext>
            </a:extLst>
          </p:cNvPr>
          <p:cNvSpPr/>
          <p:nvPr/>
        </p:nvSpPr>
        <p:spPr>
          <a:xfrm>
            <a:off x="3619616" y="2380312"/>
            <a:ext cx="1800000" cy="271185"/>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M"/>
          </a:p>
        </p:txBody>
      </p:sp>
      <p:sp>
        <p:nvSpPr>
          <p:cNvPr id="30" name="Google Shape;118;p20">
            <a:extLst>
              <a:ext uri="{FF2B5EF4-FFF2-40B4-BE49-F238E27FC236}">
                <a16:creationId xmlns:a16="http://schemas.microsoft.com/office/drawing/2014/main" id="{3EF8D1A4-8EF7-ABB5-734E-21E03AFE4C35}"/>
              </a:ext>
            </a:extLst>
          </p:cNvPr>
          <p:cNvSpPr txBox="1">
            <a:spLocks/>
          </p:cNvSpPr>
          <p:nvPr/>
        </p:nvSpPr>
        <p:spPr>
          <a:xfrm>
            <a:off x="3475428" y="2328308"/>
            <a:ext cx="2088375" cy="34401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lnSpc>
                <a:spcPct val="107000"/>
              </a:lnSpc>
              <a:spcAft>
                <a:spcPts val="800"/>
              </a:spcAft>
            </a:pPr>
            <a:r>
              <a:rPr lang="en-US" sz="1200" b="1" kern="100" dirty="0">
                <a:solidFill>
                  <a:srgbClr val="2E2C7E"/>
                </a:solidFill>
                <a:latin typeface="Poppins" panose="00000500000000000000" pitchFamily="2" charset="0"/>
                <a:ea typeface="Calibri" panose="020F0502020204030204" pitchFamily="34" charset="0"/>
                <a:cs typeface="Poppins" panose="00000500000000000000" pitchFamily="2" charset="0"/>
              </a:rPr>
              <a:t>+15% de </a:t>
            </a:r>
            <a:r>
              <a:rPr lang="en-US" sz="1200" b="1" kern="100" dirty="0" err="1">
                <a:solidFill>
                  <a:srgbClr val="2E2C7E"/>
                </a:solidFill>
                <a:latin typeface="Poppins" panose="00000500000000000000" pitchFamily="2" charset="0"/>
                <a:ea typeface="Calibri" panose="020F0502020204030204" pitchFamily="34" charset="0"/>
                <a:cs typeface="Poppins" panose="00000500000000000000" pitchFamily="2" charset="0"/>
              </a:rPr>
              <a:t>Réduction</a:t>
            </a:r>
            <a:endParaRPr lang="en-US" sz="2000" b="1" kern="100" dirty="0">
              <a:solidFill>
                <a:srgbClr val="2E2C7E"/>
              </a:solidFill>
              <a:effectLst/>
              <a:latin typeface="Poppins" panose="00000500000000000000" pitchFamily="2" charset="0"/>
              <a:ea typeface="Calibri" panose="020F0502020204030204" pitchFamily="34" charset="0"/>
              <a:cs typeface="Poppins" panose="00000500000000000000" pitchFamily="2" charset="0"/>
            </a:endParaRPr>
          </a:p>
        </p:txBody>
      </p:sp>
      <p:sp>
        <p:nvSpPr>
          <p:cNvPr id="31" name="Google Shape;118;p20">
            <a:extLst>
              <a:ext uri="{FF2B5EF4-FFF2-40B4-BE49-F238E27FC236}">
                <a16:creationId xmlns:a16="http://schemas.microsoft.com/office/drawing/2014/main" id="{AE5EDC64-ACD1-C751-A858-87687202E089}"/>
              </a:ext>
            </a:extLst>
          </p:cNvPr>
          <p:cNvSpPr txBox="1">
            <a:spLocks/>
          </p:cNvSpPr>
          <p:nvPr/>
        </p:nvSpPr>
        <p:spPr>
          <a:xfrm>
            <a:off x="6276823" y="729022"/>
            <a:ext cx="2438481" cy="66686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lnSpc>
                <a:spcPct val="107000"/>
              </a:lnSpc>
              <a:spcAft>
                <a:spcPts val="800"/>
              </a:spcAft>
            </a:pPr>
            <a:r>
              <a:rPr lang="en-US" sz="1600" b="1" kern="100" dirty="0">
                <a:solidFill>
                  <a:schemeClr val="bg1"/>
                </a:solidFill>
                <a:latin typeface="Poppins" panose="00000500000000000000" pitchFamily="2" charset="0"/>
                <a:ea typeface="Calibri" panose="020F0502020204030204" pitchFamily="34" charset="0"/>
                <a:cs typeface="Poppins" panose="00000500000000000000" pitchFamily="2" charset="0"/>
              </a:rPr>
              <a:t>136 00</a:t>
            </a:r>
            <a:r>
              <a:rPr lang="en-US" sz="1600" b="1" kern="100" dirty="0">
                <a:solidFill>
                  <a:schemeClr val="bg1"/>
                </a:solidFill>
                <a:effectLst/>
                <a:latin typeface="Poppins" panose="00000500000000000000" pitchFamily="2" charset="0"/>
                <a:ea typeface="Calibri" panose="020F0502020204030204" pitchFamily="34" charset="0"/>
                <a:cs typeface="Poppins" panose="00000500000000000000" pitchFamily="2" charset="0"/>
              </a:rPr>
              <a:t>0 MWK </a:t>
            </a:r>
            <a:r>
              <a:rPr lang="en-US" sz="1050" strike="sngStrike" kern="100" dirty="0">
                <a:solidFill>
                  <a:srgbClr val="CDEBEA"/>
                </a:solidFill>
                <a:effectLst/>
                <a:latin typeface="Poppins" panose="00000500000000000000" pitchFamily="2" charset="0"/>
                <a:ea typeface="Calibri" panose="020F0502020204030204" pitchFamily="34" charset="0"/>
                <a:cs typeface="Poppins" panose="00000500000000000000" pitchFamily="2" charset="0"/>
              </a:rPr>
              <a:t>171000 MWK</a:t>
            </a:r>
            <a:br>
              <a:rPr lang="en-US" sz="1600" kern="100" dirty="0">
                <a:solidFill>
                  <a:schemeClr val="bg1"/>
                </a:solidFill>
                <a:effectLst/>
                <a:latin typeface="Poppins" panose="00000500000000000000" pitchFamily="2" charset="0"/>
                <a:ea typeface="Calibri" panose="020F0502020204030204" pitchFamily="34" charset="0"/>
                <a:cs typeface="Poppins" panose="00000500000000000000" pitchFamily="2" charset="0"/>
              </a:rPr>
            </a:br>
            <a:r>
              <a:rPr lang="en-US" sz="1100" kern="100" dirty="0">
                <a:solidFill>
                  <a:schemeClr val="bg1"/>
                </a:solidFill>
                <a:effectLst/>
                <a:latin typeface="Poppins" panose="00000500000000000000" pitchFamily="2" charset="0"/>
                <a:ea typeface="Calibri" panose="020F0502020204030204" pitchFamily="34" charset="0"/>
                <a:cs typeface="Poppins" panose="00000500000000000000" pitchFamily="2" charset="0"/>
              </a:rPr>
              <a:t>pour </a:t>
            </a:r>
            <a:r>
              <a:rPr lang="en-US" sz="1100" b="1" kern="100" dirty="0">
                <a:solidFill>
                  <a:schemeClr val="bg1"/>
                </a:solidFill>
                <a:effectLst/>
                <a:latin typeface="Poppins" panose="00000500000000000000" pitchFamily="2" charset="0"/>
                <a:ea typeface="Calibri" panose="020F0502020204030204" pitchFamily="34" charset="0"/>
                <a:cs typeface="Poppins" panose="00000500000000000000" pitchFamily="2" charset="0"/>
              </a:rPr>
              <a:t>03</a:t>
            </a:r>
            <a:r>
              <a:rPr lang="en-US" sz="1100" kern="100" dirty="0">
                <a:solidFill>
                  <a:schemeClr val="bg1"/>
                </a:solidFill>
                <a:effectLst/>
                <a:latin typeface="Poppins" panose="00000500000000000000" pitchFamily="2" charset="0"/>
                <a:ea typeface="Calibri" panose="020F0502020204030204" pitchFamily="34" charset="0"/>
                <a:cs typeface="Poppins" panose="00000500000000000000" pitchFamily="2" charset="0"/>
              </a:rPr>
              <a:t> </a:t>
            </a:r>
            <a:r>
              <a:rPr lang="en-US" sz="1100" kern="100" dirty="0" err="1">
                <a:solidFill>
                  <a:schemeClr val="bg1"/>
                </a:solidFill>
                <a:effectLst/>
                <a:latin typeface="Poppins" panose="00000500000000000000" pitchFamily="2" charset="0"/>
                <a:ea typeface="Calibri" panose="020F0502020204030204" pitchFamily="34" charset="0"/>
                <a:cs typeface="Poppins" panose="00000500000000000000" pitchFamily="2" charset="0"/>
              </a:rPr>
              <a:t>mois</a:t>
            </a:r>
            <a:endParaRPr lang="en-US" sz="1800" kern="100" dirty="0">
              <a:solidFill>
                <a:schemeClr val="bg1"/>
              </a:solidFill>
              <a:effectLst/>
              <a:latin typeface="Poppins" panose="00000500000000000000" pitchFamily="2" charset="0"/>
              <a:ea typeface="Calibri" panose="020F0502020204030204" pitchFamily="34" charset="0"/>
              <a:cs typeface="Poppins" panose="00000500000000000000" pitchFamily="2" charset="0"/>
            </a:endParaRPr>
          </a:p>
        </p:txBody>
      </p:sp>
      <p:sp>
        <p:nvSpPr>
          <p:cNvPr id="32" name="Rectangle : coins arrondis 31">
            <a:extLst>
              <a:ext uri="{FF2B5EF4-FFF2-40B4-BE49-F238E27FC236}">
                <a16:creationId xmlns:a16="http://schemas.microsoft.com/office/drawing/2014/main" id="{6557F24D-49FF-6F71-1DFF-8A3A0323703B}"/>
              </a:ext>
            </a:extLst>
          </p:cNvPr>
          <p:cNvSpPr/>
          <p:nvPr/>
        </p:nvSpPr>
        <p:spPr>
          <a:xfrm>
            <a:off x="6666221" y="1385549"/>
            <a:ext cx="1800000" cy="271185"/>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M"/>
          </a:p>
        </p:txBody>
      </p:sp>
      <p:sp>
        <p:nvSpPr>
          <p:cNvPr id="33" name="Google Shape;118;p20">
            <a:extLst>
              <a:ext uri="{FF2B5EF4-FFF2-40B4-BE49-F238E27FC236}">
                <a16:creationId xmlns:a16="http://schemas.microsoft.com/office/drawing/2014/main" id="{D4FC316E-102D-94F5-6BD7-68CFA689239E}"/>
              </a:ext>
            </a:extLst>
          </p:cNvPr>
          <p:cNvSpPr txBox="1">
            <a:spLocks/>
          </p:cNvSpPr>
          <p:nvPr/>
        </p:nvSpPr>
        <p:spPr>
          <a:xfrm>
            <a:off x="6522033" y="1333545"/>
            <a:ext cx="2088375" cy="34401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lnSpc>
                <a:spcPct val="107000"/>
              </a:lnSpc>
              <a:spcAft>
                <a:spcPts val="800"/>
              </a:spcAft>
            </a:pPr>
            <a:r>
              <a:rPr lang="en-US" sz="1200" b="1" kern="100" dirty="0">
                <a:solidFill>
                  <a:srgbClr val="2E2C7E"/>
                </a:solidFill>
                <a:latin typeface="Poppins" panose="00000500000000000000" pitchFamily="2" charset="0"/>
                <a:ea typeface="Calibri" panose="020F0502020204030204" pitchFamily="34" charset="0"/>
                <a:cs typeface="Poppins" panose="00000500000000000000" pitchFamily="2" charset="0"/>
              </a:rPr>
              <a:t>+15% de </a:t>
            </a:r>
            <a:r>
              <a:rPr lang="en-US" sz="1200" b="1" kern="100" dirty="0" err="1">
                <a:solidFill>
                  <a:srgbClr val="2E2C7E"/>
                </a:solidFill>
                <a:latin typeface="Poppins" panose="00000500000000000000" pitchFamily="2" charset="0"/>
                <a:ea typeface="Calibri" panose="020F0502020204030204" pitchFamily="34" charset="0"/>
                <a:cs typeface="Poppins" panose="00000500000000000000" pitchFamily="2" charset="0"/>
              </a:rPr>
              <a:t>Réduction</a:t>
            </a:r>
            <a:endParaRPr lang="en-US" sz="2000" b="1" kern="100" dirty="0">
              <a:solidFill>
                <a:srgbClr val="2E2C7E"/>
              </a:solidFill>
              <a:effectLst/>
              <a:latin typeface="Poppins" panose="00000500000000000000" pitchFamily="2" charset="0"/>
              <a:ea typeface="Calibri" panose="020F0502020204030204" pitchFamily="34" charset="0"/>
              <a:cs typeface="Poppins" panose="00000500000000000000" pitchFamily="2" charset="0"/>
            </a:endParaRPr>
          </a:p>
        </p:txBody>
      </p:sp>
    </p:spTree>
    <p:extLst>
      <p:ext uri="{BB962C8B-B14F-4D97-AF65-F5344CB8AC3E}">
        <p14:creationId xmlns:p14="http://schemas.microsoft.com/office/powerpoint/2010/main" val="2813741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21"/>
          <p:cNvSpPr txBox="1">
            <a:spLocks noGrp="1"/>
          </p:cNvSpPr>
          <p:nvPr>
            <p:ph type="title"/>
          </p:nvPr>
        </p:nvSpPr>
        <p:spPr>
          <a:xfrm>
            <a:off x="184925" y="292625"/>
            <a:ext cx="8865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GB" sz="2420" b="1" dirty="0" err="1">
                <a:solidFill>
                  <a:srgbClr val="2E2C7E"/>
                </a:solidFill>
                <a:latin typeface="Poppins" panose="00000500000000000000" pitchFamily="2" charset="0"/>
                <a:ea typeface="Raleway"/>
                <a:cs typeface="Poppins" panose="00000500000000000000" pitchFamily="2" charset="0"/>
                <a:sym typeface="Raleway"/>
              </a:rPr>
              <a:t>Prochaines</a:t>
            </a:r>
            <a:r>
              <a:rPr lang="en-GB" sz="2420" b="1" dirty="0">
                <a:solidFill>
                  <a:srgbClr val="2E2C7E"/>
                </a:solidFill>
                <a:latin typeface="Poppins" panose="00000500000000000000" pitchFamily="2" charset="0"/>
                <a:ea typeface="Raleway"/>
                <a:cs typeface="Poppins" panose="00000500000000000000" pitchFamily="2" charset="0"/>
                <a:sym typeface="Raleway"/>
              </a:rPr>
              <a:t> étapes</a:t>
            </a:r>
            <a:endParaRPr sz="2400" b="1" dirty="0">
              <a:solidFill>
                <a:srgbClr val="2E2C7E"/>
              </a:solidFill>
              <a:latin typeface="Poppins" panose="00000500000000000000" pitchFamily="2" charset="0"/>
              <a:ea typeface="Raleway"/>
              <a:cs typeface="Poppins" panose="00000500000000000000" pitchFamily="2" charset="0"/>
              <a:sym typeface="Raleway"/>
            </a:endParaRPr>
          </a:p>
        </p:txBody>
      </p:sp>
      <p:sp>
        <p:nvSpPr>
          <p:cNvPr id="124" name="Google Shape;124;p21"/>
          <p:cNvSpPr txBox="1">
            <a:spLocks noGrp="1"/>
          </p:cNvSpPr>
          <p:nvPr>
            <p:ph type="body" idx="1"/>
          </p:nvPr>
        </p:nvSpPr>
        <p:spPr>
          <a:xfrm>
            <a:off x="1859622" y="1062141"/>
            <a:ext cx="6972678" cy="864000"/>
          </a:xfrm>
          <a:prstGeom prst="rect">
            <a:avLst/>
          </a:prstGeom>
          <a:solidFill>
            <a:srgbClr val="CDEBEA"/>
          </a:solidFill>
        </p:spPr>
        <p:txBody>
          <a:bodyPr spcFirstLastPara="1" wrap="square" lIns="91425" tIns="91425" rIns="91425" bIns="91425" anchor="t" anchorCtr="0">
            <a:normAutofit/>
          </a:bodyPr>
          <a:lstStyle/>
          <a:p>
            <a:pPr marL="114300" lvl="0" indent="0" algn="l" rtl="0">
              <a:spcBef>
                <a:spcPts val="0"/>
              </a:spcBef>
              <a:spcAft>
                <a:spcPts val="0"/>
              </a:spcAft>
              <a:buSzPts val="1800"/>
              <a:buNone/>
            </a:pPr>
            <a:r>
              <a:rPr lang="fr-FR" dirty="0">
                <a:solidFill>
                  <a:schemeClr val="tx1"/>
                </a:solidFill>
                <a:latin typeface="Poppins" panose="00000500000000000000" pitchFamily="2" charset="0"/>
                <a:cs typeface="Poppins" panose="00000500000000000000" pitchFamily="2" charset="0"/>
                <a:sym typeface="Raleway"/>
              </a:rPr>
              <a:t>Choisissez un format et un type d'offre et réservez l'inventaire avec votre responsable des ventes.</a:t>
            </a:r>
          </a:p>
        </p:txBody>
      </p:sp>
      <p:sp>
        <p:nvSpPr>
          <p:cNvPr id="5" name="Google Shape;124;p21">
            <a:extLst>
              <a:ext uri="{FF2B5EF4-FFF2-40B4-BE49-F238E27FC236}">
                <a16:creationId xmlns:a16="http://schemas.microsoft.com/office/drawing/2014/main" id="{90C50BD5-1189-0710-5C38-A9E414346682}"/>
              </a:ext>
            </a:extLst>
          </p:cNvPr>
          <p:cNvSpPr txBox="1">
            <a:spLocks/>
          </p:cNvSpPr>
          <p:nvPr/>
        </p:nvSpPr>
        <p:spPr>
          <a:xfrm>
            <a:off x="311700" y="865325"/>
            <a:ext cx="1582230" cy="1419276"/>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114300" indent="0">
              <a:buFont typeface="Arial"/>
              <a:buNone/>
            </a:pPr>
            <a:r>
              <a:rPr lang="en-US" sz="6600" b="1" dirty="0">
                <a:solidFill>
                  <a:srgbClr val="66C1BF"/>
                </a:solidFill>
                <a:latin typeface="Poppins" panose="00000500000000000000" pitchFamily="2" charset="0"/>
                <a:cs typeface="Poppins" panose="00000500000000000000" pitchFamily="2" charset="0"/>
                <a:sym typeface="Raleway"/>
              </a:rPr>
              <a:t>01</a:t>
            </a:r>
          </a:p>
        </p:txBody>
      </p:sp>
      <p:sp>
        <p:nvSpPr>
          <p:cNvPr id="6" name="Google Shape;124;p21">
            <a:extLst>
              <a:ext uri="{FF2B5EF4-FFF2-40B4-BE49-F238E27FC236}">
                <a16:creationId xmlns:a16="http://schemas.microsoft.com/office/drawing/2014/main" id="{66145764-FB6B-B9D7-AFB5-8C16E179A955}"/>
              </a:ext>
            </a:extLst>
          </p:cNvPr>
          <p:cNvSpPr txBox="1">
            <a:spLocks/>
          </p:cNvSpPr>
          <p:nvPr/>
        </p:nvSpPr>
        <p:spPr>
          <a:xfrm>
            <a:off x="311700" y="2116528"/>
            <a:ext cx="6667928" cy="813740"/>
          </a:xfrm>
          <a:prstGeom prst="rect">
            <a:avLst/>
          </a:prstGeom>
          <a:solidFill>
            <a:srgbClr val="B3D1FE"/>
          </a:solidFill>
          <a:ln>
            <a:noFill/>
          </a:ln>
        </p:spPr>
        <p:txBody>
          <a:bodyPr spcFirstLastPara="1" wrap="square" lIns="91425" tIns="91425" rIns="91425" bIns="91425" anchor="t" anchorCtr="0">
            <a:normAutofit fontScale="77500" lnSpcReduction="20000"/>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114300" indent="0" algn="r">
              <a:buNone/>
            </a:pPr>
            <a:r>
              <a:rPr lang="fr-FR" dirty="0">
                <a:solidFill>
                  <a:schemeClr val="tx1"/>
                </a:solidFill>
                <a:latin typeface="Poppins" panose="00000500000000000000" pitchFamily="2" charset="0"/>
                <a:cs typeface="Poppins" panose="00000500000000000000" pitchFamily="2" charset="0"/>
                <a:sym typeface="Raleway"/>
              </a:rPr>
              <a:t>Faites-nous part de votre création publicitaire (par l'intermédiaire de votre responsable des ventes). Veuillez suivre nos lignes directrices pour les créations publicitaires ;</a:t>
            </a:r>
          </a:p>
        </p:txBody>
      </p:sp>
      <p:sp>
        <p:nvSpPr>
          <p:cNvPr id="7" name="Google Shape;124;p21">
            <a:extLst>
              <a:ext uri="{FF2B5EF4-FFF2-40B4-BE49-F238E27FC236}">
                <a16:creationId xmlns:a16="http://schemas.microsoft.com/office/drawing/2014/main" id="{5B366005-F76A-CF2C-193A-2CABE274CD77}"/>
              </a:ext>
            </a:extLst>
          </p:cNvPr>
          <p:cNvSpPr txBox="1">
            <a:spLocks/>
          </p:cNvSpPr>
          <p:nvPr/>
        </p:nvSpPr>
        <p:spPr>
          <a:xfrm>
            <a:off x="7123295" y="1875404"/>
            <a:ext cx="1582230" cy="1419276"/>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114300" indent="0">
              <a:buFont typeface="Arial"/>
              <a:buNone/>
            </a:pPr>
            <a:r>
              <a:rPr lang="en-US" sz="6600" b="1" dirty="0">
                <a:solidFill>
                  <a:srgbClr val="2E2C7E"/>
                </a:solidFill>
                <a:latin typeface="Poppins" panose="00000500000000000000" pitchFamily="2" charset="0"/>
                <a:cs typeface="Poppins" panose="00000500000000000000" pitchFamily="2" charset="0"/>
                <a:sym typeface="Raleway"/>
              </a:rPr>
              <a:t>02</a:t>
            </a:r>
          </a:p>
        </p:txBody>
      </p:sp>
      <p:sp>
        <p:nvSpPr>
          <p:cNvPr id="8" name="Google Shape;124;p21">
            <a:extLst>
              <a:ext uri="{FF2B5EF4-FFF2-40B4-BE49-F238E27FC236}">
                <a16:creationId xmlns:a16="http://schemas.microsoft.com/office/drawing/2014/main" id="{003CE2D7-D05D-EA4E-33C0-2B04C3241D4F}"/>
              </a:ext>
            </a:extLst>
          </p:cNvPr>
          <p:cNvSpPr txBox="1">
            <a:spLocks/>
          </p:cNvSpPr>
          <p:nvPr/>
        </p:nvSpPr>
        <p:spPr>
          <a:xfrm>
            <a:off x="1859622" y="3124272"/>
            <a:ext cx="6972678" cy="892082"/>
          </a:xfrm>
          <a:prstGeom prst="rect">
            <a:avLst/>
          </a:prstGeom>
          <a:solidFill>
            <a:srgbClr val="CDEBEA"/>
          </a:solid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114300" indent="0">
              <a:buFont typeface="Arial"/>
              <a:buNone/>
            </a:pPr>
            <a:r>
              <a:rPr lang="fr-FR" dirty="0">
                <a:solidFill>
                  <a:schemeClr val="tx1"/>
                </a:solidFill>
                <a:latin typeface="Poppins" panose="00000500000000000000" pitchFamily="2" charset="0"/>
                <a:cs typeface="Poppins" panose="00000500000000000000" pitchFamily="2" charset="0"/>
                <a:sym typeface="Raleway"/>
              </a:rPr>
              <a:t>Votre directeur des ventes vous donnera des instructions sur la manière de payer la publicité</a:t>
            </a:r>
          </a:p>
        </p:txBody>
      </p:sp>
      <p:sp>
        <p:nvSpPr>
          <p:cNvPr id="9" name="Google Shape;124;p21">
            <a:extLst>
              <a:ext uri="{FF2B5EF4-FFF2-40B4-BE49-F238E27FC236}">
                <a16:creationId xmlns:a16="http://schemas.microsoft.com/office/drawing/2014/main" id="{141E5C85-5B3C-0C31-B110-42F1F2C07F7F}"/>
              </a:ext>
            </a:extLst>
          </p:cNvPr>
          <p:cNvSpPr txBox="1">
            <a:spLocks/>
          </p:cNvSpPr>
          <p:nvPr/>
        </p:nvSpPr>
        <p:spPr>
          <a:xfrm>
            <a:off x="311700" y="2927456"/>
            <a:ext cx="1582230" cy="1419276"/>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114300" indent="0">
              <a:buFont typeface="Arial"/>
              <a:buNone/>
            </a:pPr>
            <a:r>
              <a:rPr lang="en-US" sz="6600" b="1" dirty="0">
                <a:solidFill>
                  <a:srgbClr val="66C1BF"/>
                </a:solidFill>
                <a:latin typeface="Poppins" panose="00000500000000000000" pitchFamily="2" charset="0"/>
                <a:cs typeface="Poppins" panose="00000500000000000000" pitchFamily="2" charset="0"/>
                <a:sym typeface="Raleway"/>
              </a:rPr>
              <a:t>03</a:t>
            </a:r>
          </a:p>
        </p:txBody>
      </p:sp>
      <p:sp>
        <p:nvSpPr>
          <p:cNvPr id="10" name="Google Shape;124;p21">
            <a:extLst>
              <a:ext uri="{FF2B5EF4-FFF2-40B4-BE49-F238E27FC236}">
                <a16:creationId xmlns:a16="http://schemas.microsoft.com/office/drawing/2014/main" id="{EBEDF716-64C8-C94A-39B6-C0EC5AD8E95A}"/>
              </a:ext>
            </a:extLst>
          </p:cNvPr>
          <p:cNvSpPr txBox="1">
            <a:spLocks/>
          </p:cNvSpPr>
          <p:nvPr/>
        </p:nvSpPr>
        <p:spPr>
          <a:xfrm>
            <a:off x="311700" y="4194569"/>
            <a:ext cx="6667928" cy="656306"/>
          </a:xfrm>
          <a:prstGeom prst="rect">
            <a:avLst/>
          </a:prstGeom>
          <a:solidFill>
            <a:srgbClr val="B3D1FE"/>
          </a:solidFill>
          <a:ln>
            <a:noFill/>
          </a:ln>
        </p:spPr>
        <p:txBody>
          <a:bodyPr spcFirstLastPara="1" wrap="square" lIns="91425" tIns="91425" rIns="91425" bIns="91425" anchor="t" anchorCtr="0">
            <a:normAutofit fontScale="92500" lnSpcReduction="20000"/>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114300" indent="0" algn="r">
              <a:lnSpc>
                <a:spcPct val="120000"/>
              </a:lnSpc>
              <a:buNone/>
            </a:pPr>
            <a:r>
              <a:rPr lang="fr-FR" sz="1600" dirty="0">
                <a:solidFill>
                  <a:schemeClr val="tx1"/>
                </a:solidFill>
                <a:latin typeface="Poppins" panose="00000500000000000000" pitchFamily="2" charset="0"/>
                <a:cs typeface="Poppins" panose="00000500000000000000" pitchFamily="2" charset="0"/>
                <a:sym typeface="Raleway"/>
              </a:rPr>
              <a:t>Votre annonce devrait être mise en ligne dans les 5 jours ouvrables.</a:t>
            </a:r>
          </a:p>
        </p:txBody>
      </p:sp>
      <p:sp>
        <p:nvSpPr>
          <p:cNvPr id="11" name="Google Shape;124;p21">
            <a:extLst>
              <a:ext uri="{FF2B5EF4-FFF2-40B4-BE49-F238E27FC236}">
                <a16:creationId xmlns:a16="http://schemas.microsoft.com/office/drawing/2014/main" id="{1569188A-CE9D-DEDF-5F84-08139FFC309A}"/>
              </a:ext>
            </a:extLst>
          </p:cNvPr>
          <p:cNvSpPr txBox="1">
            <a:spLocks/>
          </p:cNvSpPr>
          <p:nvPr/>
        </p:nvSpPr>
        <p:spPr>
          <a:xfrm>
            <a:off x="7123295" y="3892742"/>
            <a:ext cx="1582230" cy="1419276"/>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114300" indent="0">
              <a:buFont typeface="Arial"/>
              <a:buNone/>
            </a:pPr>
            <a:r>
              <a:rPr lang="en-US" sz="6600" b="1" dirty="0">
                <a:solidFill>
                  <a:srgbClr val="2E2C7E"/>
                </a:solidFill>
                <a:latin typeface="Poppins" panose="00000500000000000000" pitchFamily="2" charset="0"/>
                <a:cs typeface="Poppins" panose="00000500000000000000" pitchFamily="2" charset="0"/>
                <a:sym typeface="Raleway"/>
              </a:rPr>
              <a:t>04</a:t>
            </a:r>
          </a:p>
        </p:txBody>
      </p:sp>
      <p:sp>
        <p:nvSpPr>
          <p:cNvPr id="12" name="Triangle isocèle 11">
            <a:extLst>
              <a:ext uri="{FF2B5EF4-FFF2-40B4-BE49-F238E27FC236}">
                <a16:creationId xmlns:a16="http://schemas.microsoft.com/office/drawing/2014/main" id="{FC8DC76D-4EA0-6C18-06A2-B92ABC801E70}"/>
              </a:ext>
            </a:extLst>
          </p:cNvPr>
          <p:cNvSpPr/>
          <p:nvPr/>
        </p:nvSpPr>
        <p:spPr>
          <a:xfrm rot="16200000">
            <a:off x="1526229" y="1438929"/>
            <a:ext cx="544530" cy="122260"/>
          </a:xfrm>
          <a:prstGeom prst="triangle">
            <a:avLst/>
          </a:prstGeom>
          <a:solidFill>
            <a:srgbClr val="CDEB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M"/>
          </a:p>
        </p:txBody>
      </p:sp>
      <p:sp>
        <p:nvSpPr>
          <p:cNvPr id="13" name="Triangle isocèle 12">
            <a:extLst>
              <a:ext uri="{FF2B5EF4-FFF2-40B4-BE49-F238E27FC236}">
                <a16:creationId xmlns:a16="http://schemas.microsoft.com/office/drawing/2014/main" id="{F42F7103-7324-C1F2-C719-FAFE8A4EEC9D}"/>
              </a:ext>
            </a:extLst>
          </p:cNvPr>
          <p:cNvSpPr/>
          <p:nvPr/>
        </p:nvSpPr>
        <p:spPr>
          <a:xfrm rot="16200000">
            <a:off x="1526229" y="3516970"/>
            <a:ext cx="544530" cy="122260"/>
          </a:xfrm>
          <a:prstGeom prst="triangle">
            <a:avLst/>
          </a:prstGeom>
          <a:solidFill>
            <a:srgbClr val="CDEB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M"/>
          </a:p>
        </p:txBody>
      </p:sp>
      <p:sp>
        <p:nvSpPr>
          <p:cNvPr id="14" name="Triangle isocèle 13">
            <a:extLst>
              <a:ext uri="{FF2B5EF4-FFF2-40B4-BE49-F238E27FC236}">
                <a16:creationId xmlns:a16="http://schemas.microsoft.com/office/drawing/2014/main" id="{0AE052D0-08E7-0C20-88EC-19C75DE297A1}"/>
              </a:ext>
            </a:extLst>
          </p:cNvPr>
          <p:cNvSpPr/>
          <p:nvPr/>
        </p:nvSpPr>
        <p:spPr>
          <a:xfrm rot="5400000" flipH="1">
            <a:off x="6768493" y="2462268"/>
            <a:ext cx="544530" cy="122260"/>
          </a:xfrm>
          <a:prstGeom prst="triangle">
            <a:avLst/>
          </a:prstGeom>
          <a:solidFill>
            <a:srgbClr val="B3D1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M"/>
          </a:p>
        </p:txBody>
      </p:sp>
      <p:sp>
        <p:nvSpPr>
          <p:cNvPr id="15" name="Triangle isocèle 14">
            <a:extLst>
              <a:ext uri="{FF2B5EF4-FFF2-40B4-BE49-F238E27FC236}">
                <a16:creationId xmlns:a16="http://schemas.microsoft.com/office/drawing/2014/main" id="{4118FEC6-AAFE-3651-BF20-F4CE36FB16C0}"/>
              </a:ext>
            </a:extLst>
          </p:cNvPr>
          <p:cNvSpPr/>
          <p:nvPr/>
        </p:nvSpPr>
        <p:spPr>
          <a:xfrm rot="5400000" flipH="1">
            <a:off x="6768493" y="4475209"/>
            <a:ext cx="544530" cy="122260"/>
          </a:xfrm>
          <a:prstGeom prst="triangle">
            <a:avLst/>
          </a:prstGeom>
          <a:solidFill>
            <a:srgbClr val="B3D1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M"/>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2"/>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b="1" dirty="0">
                <a:solidFill>
                  <a:srgbClr val="2E2C7E"/>
                </a:solidFill>
                <a:latin typeface="Poppins" panose="00000500000000000000" pitchFamily="2" charset="0"/>
                <a:cs typeface="Poppins" panose="00000500000000000000" pitchFamily="2" charset="0"/>
              </a:rPr>
              <a:t>Services </a:t>
            </a:r>
            <a:r>
              <a:rPr lang="en-GB" b="1" dirty="0" err="1">
                <a:solidFill>
                  <a:srgbClr val="2E2C7E"/>
                </a:solidFill>
                <a:latin typeface="Poppins" panose="00000500000000000000" pitchFamily="2" charset="0"/>
                <a:cs typeface="Poppins" panose="00000500000000000000" pitchFamily="2" charset="0"/>
              </a:rPr>
              <a:t>complémentaires</a:t>
            </a:r>
            <a:endParaRPr b="1" dirty="0">
              <a:solidFill>
                <a:srgbClr val="2E2C7E"/>
              </a:solidFill>
              <a:latin typeface="Poppins" panose="00000500000000000000" pitchFamily="2" charset="0"/>
              <a:cs typeface="Poppins" panose="00000500000000000000" pitchFamily="2" charset="0"/>
            </a:endParaRPr>
          </a:p>
        </p:txBody>
      </p:sp>
      <p:sp>
        <p:nvSpPr>
          <p:cNvPr id="131" name="Google Shape;131;p22"/>
          <p:cNvSpPr txBox="1">
            <a:spLocks noGrp="1"/>
          </p:cNvSpPr>
          <p:nvPr>
            <p:ph type="body" idx="1"/>
          </p:nvPr>
        </p:nvSpPr>
        <p:spPr>
          <a:xfrm>
            <a:off x="371449" y="1009550"/>
            <a:ext cx="8520600" cy="492600"/>
          </a:xfrm>
          <a:prstGeom prst="rect">
            <a:avLst/>
          </a:prstGeom>
        </p:spPr>
        <p:txBody>
          <a:bodyPr spcFirstLastPara="1" wrap="square" lIns="91425" tIns="91425" rIns="91425" bIns="91425" anchor="t" anchorCtr="0">
            <a:normAutofit fontScale="55000" lnSpcReduction="20000"/>
          </a:bodyPr>
          <a:lstStyle/>
          <a:p>
            <a:pPr marL="0" lvl="0" indent="0" algn="l" rtl="0">
              <a:lnSpc>
                <a:spcPct val="120000"/>
              </a:lnSpc>
              <a:spcBef>
                <a:spcPts val="0"/>
              </a:spcBef>
              <a:spcAft>
                <a:spcPts val="1200"/>
              </a:spcAft>
              <a:buNone/>
            </a:pPr>
            <a:r>
              <a:rPr lang="fr-FR" dirty="0">
                <a:solidFill>
                  <a:schemeClr val="tx1"/>
                </a:solidFill>
                <a:latin typeface="Poppins" panose="00000500000000000000" pitchFamily="2" charset="0"/>
                <a:cs typeface="Poppins" panose="00000500000000000000" pitchFamily="2" charset="0"/>
              </a:rPr>
              <a:t>Conception de la publicité en interne</a:t>
            </a:r>
          </a:p>
        </p:txBody>
      </p:sp>
      <p:graphicFrame>
        <p:nvGraphicFramePr>
          <p:cNvPr id="132" name="Google Shape;132;p22"/>
          <p:cNvGraphicFramePr/>
          <p:nvPr>
            <p:extLst>
              <p:ext uri="{D42A27DB-BD31-4B8C-83A1-F6EECF244321}">
                <p14:modId xmlns:p14="http://schemas.microsoft.com/office/powerpoint/2010/main" val="1438937563"/>
              </p:ext>
            </p:extLst>
          </p:nvPr>
        </p:nvGraphicFramePr>
        <p:xfrm>
          <a:off x="431200" y="1398825"/>
          <a:ext cx="8401099" cy="3581280"/>
        </p:xfrm>
        <a:graphic>
          <a:graphicData uri="http://schemas.openxmlformats.org/drawingml/2006/table">
            <a:tbl>
              <a:tblPr>
                <a:noFill/>
                <a:tableStyleId>{E0EE0132-90DD-4D0F-812B-F914B65E2E0C}</a:tableStyleId>
              </a:tblPr>
              <a:tblGrid>
                <a:gridCol w="1806674">
                  <a:extLst>
                    <a:ext uri="{9D8B030D-6E8A-4147-A177-3AD203B41FA5}">
                      <a16:colId xmlns:a16="http://schemas.microsoft.com/office/drawing/2014/main" val="20000"/>
                    </a:ext>
                  </a:extLst>
                </a:gridCol>
                <a:gridCol w="962526">
                  <a:extLst>
                    <a:ext uri="{9D8B030D-6E8A-4147-A177-3AD203B41FA5}">
                      <a16:colId xmlns:a16="http://schemas.microsoft.com/office/drawing/2014/main" val="20001"/>
                    </a:ext>
                  </a:extLst>
                </a:gridCol>
                <a:gridCol w="2076450">
                  <a:extLst>
                    <a:ext uri="{9D8B030D-6E8A-4147-A177-3AD203B41FA5}">
                      <a16:colId xmlns:a16="http://schemas.microsoft.com/office/drawing/2014/main" val="20002"/>
                    </a:ext>
                  </a:extLst>
                </a:gridCol>
                <a:gridCol w="3555449">
                  <a:extLst>
                    <a:ext uri="{9D8B030D-6E8A-4147-A177-3AD203B41FA5}">
                      <a16:colId xmlns:a16="http://schemas.microsoft.com/office/drawing/2014/main" val="20003"/>
                    </a:ext>
                  </a:extLst>
                </a:gridCol>
              </a:tblGrid>
              <a:tr h="381000">
                <a:tc>
                  <a:txBody>
                    <a:bodyPr/>
                    <a:lstStyle/>
                    <a:p>
                      <a:pPr marL="0" lvl="0" indent="0" algn="l" rtl="0">
                        <a:spcBef>
                          <a:spcPts val="0"/>
                        </a:spcBef>
                        <a:spcAft>
                          <a:spcPts val="0"/>
                        </a:spcAft>
                        <a:buNone/>
                      </a:pPr>
                      <a:r>
                        <a:rPr lang="fr-FR" sz="1100" b="1" dirty="0">
                          <a:solidFill>
                            <a:srgbClr val="2E2C7E"/>
                          </a:solidFill>
                          <a:latin typeface="Poppins" panose="00000500000000000000" pitchFamily="2" charset="0"/>
                          <a:cs typeface="Poppins" panose="00000500000000000000" pitchFamily="2" charset="0"/>
                        </a:rPr>
                        <a:t>Bannière publicitaire textuelle standard (y compris le format pliable)</a:t>
                      </a:r>
                    </a:p>
                  </a:txBody>
                  <a:tcPr marL="91425" marR="91425" marT="91425" marB="91425" anchor="ctr">
                    <a:solidFill>
                      <a:schemeClr val="bg1"/>
                    </a:solidFill>
                  </a:tcPr>
                </a:tc>
                <a:tc>
                  <a:txBody>
                    <a:bodyPr/>
                    <a:lstStyle/>
                    <a:p>
                      <a:pPr marL="0" lvl="0" indent="0" algn="l" rtl="0">
                        <a:spcBef>
                          <a:spcPts val="0"/>
                        </a:spcBef>
                        <a:spcAft>
                          <a:spcPts val="0"/>
                        </a:spcAft>
                        <a:buNone/>
                      </a:pPr>
                      <a:r>
                        <a:rPr lang="en-GB" sz="1100" dirty="0" err="1">
                          <a:solidFill>
                            <a:schemeClr val="tx1"/>
                          </a:solidFill>
                          <a:latin typeface="Poppins" panose="00000500000000000000" pitchFamily="2" charset="0"/>
                          <a:cs typeface="Poppins" panose="00000500000000000000" pitchFamily="2" charset="0"/>
                        </a:rPr>
                        <a:t>Aucune</a:t>
                      </a:r>
                      <a:r>
                        <a:rPr lang="en-GB" sz="1100" dirty="0">
                          <a:solidFill>
                            <a:schemeClr val="tx1"/>
                          </a:solidFill>
                          <a:latin typeface="Poppins" panose="00000500000000000000" pitchFamily="2" charset="0"/>
                          <a:cs typeface="Poppins" panose="00000500000000000000" pitchFamily="2" charset="0"/>
                        </a:rPr>
                        <a:t> </a:t>
                      </a:r>
                      <a:r>
                        <a:rPr lang="en-GB" sz="1100" dirty="0" err="1">
                          <a:solidFill>
                            <a:schemeClr val="tx1"/>
                          </a:solidFill>
                          <a:latin typeface="Poppins" panose="00000500000000000000" pitchFamily="2" charset="0"/>
                          <a:cs typeface="Poppins" panose="00000500000000000000" pitchFamily="2" charset="0"/>
                        </a:rPr>
                        <a:t>itération</a:t>
                      </a:r>
                      <a:r>
                        <a:rPr lang="en-GB" sz="1100" dirty="0">
                          <a:solidFill>
                            <a:schemeClr val="tx1"/>
                          </a:solidFill>
                          <a:latin typeface="Poppins" panose="00000500000000000000" pitchFamily="2" charset="0"/>
                          <a:cs typeface="Poppins" panose="00000500000000000000" pitchFamily="2" charset="0"/>
                        </a:rPr>
                        <a:t> </a:t>
                      </a:r>
                      <a:r>
                        <a:rPr lang="en-GB" sz="1100" dirty="0" err="1">
                          <a:solidFill>
                            <a:schemeClr val="tx1"/>
                          </a:solidFill>
                          <a:latin typeface="Poppins" panose="00000500000000000000" pitchFamily="2" charset="0"/>
                          <a:cs typeface="Poppins" panose="00000500000000000000" pitchFamily="2" charset="0"/>
                        </a:rPr>
                        <a:t>n'est</a:t>
                      </a:r>
                      <a:r>
                        <a:rPr lang="en-GB" sz="1100" dirty="0">
                          <a:solidFill>
                            <a:schemeClr val="tx1"/>
                          </a:solidFill>
                          <a:latin typeface="Poppins" panose="00000500000000000000" pitchFamily="2" charset="0"/>
                          <a:cs typeface="Poppins" panose="00000500000000000000" pitchFamily="2" charset="0"/>
                        </a:rPr>
                        <a:t> </a:t>
                      </a:r>
                      <a:r>
                        <a:rPr lang="en-GB" sz="1100" dirty="0" err="1">
                          <a:solidFill>
                            <a:schemeClr val="tx1"/>
                          </a:solidFill>
                          <a:latin typeface="Poppins" panose="00000500000000000000" pitchFamily="2" charset="0"/>
                          <a:cs typeface="Poppins" panose="00000500000000000000" pitchFamily="2" charset="0"/>
                        </a:rPr>
                        <a:t>autorisée</a:t>
                      </a:r>
                      <a:endParaRPr sz="1100" dirty="0">
                        <a:solidFill>
                          <a:schemeClr val="tx1"/>
                        </a:solidFill>
                        <a:latin typeface="Poppins" panose="00000500000000000000" pitchFamily="2" charset="0"/>
                        <a:cs typeface="Poppins" panose="00000500000000000000" pitchFamily="2" charset="0"/>
                      </a:endParaRPr>
                    </a:p>
                  </a:txBody>
                  <a:tcPr marL="91425" marR="91425" marT="91425" marB="91425" anchor="ctr">
                    <a:solidFill>
                      <a:schemeClr val="bg1"/>
                    </a:solidFill>
                  </a:tcPr>
                </a:tc>
                <a:tc>
                  <a:txBody>
                    <a:bodyPr/>
                    <a:lstStyle/>
                    <a:p>
                      <a:pPr marL="0" lvl="0" indent="0" algn="l" rtl="0">
                        <a:spcBef>
                          <a:spcPts val="0"/>
                        </a:spcBef>
                        <a:spcAft>
                          <a:spcPts val="0"/>
                        </a:spcAft>
                        <a:buNone/>
                      </a:pPr>
                      <a:r>
                        <a:rPr lang="en-GB" sz="1100" dirty="0" err="1">
                          <a:solidFill>
                            <a:schemeClr val="tx1"/>
                          </a:solidFill>
                          <a:latin typeface="Poppins" panose="00000500000000000000" pitchFamily="2" charset="0"/>
                          <a:cs typeface="Poppins" panose="00000500000000000000" pitchFamily="2" charset="0"/>
                        </a:rPr>
                        <a:t>Gratuit</a:t>
                      </a:r>
                      <a:endParaRPr sz="1100" dirty="0">
                        <a:solidFill>
                          <a:schemeClr val="tx1"/>
                        </a:solidFill>
                        <a:latin typeface="Poppins" panose="00000500000000000000" pitchFamily="2" charset="0"/>
                        <a:cs typeface="Poppins" panose="00000500000000000000" pitchFamily="2" charset="0"/>
                      </a:endParaRPr>
                    </a:p>
                  </a:txBody>
                  <a:tcPr marL="91425" marR="91425" marT="91425" marB="91425" anchor="ctr">
                    <a:solidFill>
                      <a:schemeClr val="bg1"/>
                    </a:solidFill>
                  </a:tcPr>
                </a:tc>
                <a:tc>
                  <a:txBody>
                    <a:bodyPr/>
                    <a:lstStyle/>
                    <a:p>
                      <a:pPr marL="0" lvl="0" indent="0" algn="l" rtl="0">
                        <a:spcBef>
                          <a:spcPts val="0"/>
                        </a:spcBef>
                        <a:spcAft>
                          <a:spcPts val="0"/>
                        </a:spcAft>
                        <a:buNone/>
                      </a:pPr>
                      <a:r>
                        <a:rPr lang="fr-FR" sz="1100" dirty="0">
                          <a:solidFill>
                            <a:schemeClr val="tx1"/>
                          </a:solidFill>
                          <a:latin typeface="Poppins" panose="00000500000000000000" pitchFamily="2" charset="0"/>
                          <a:cs typeface="Poppins" panose="00000500000000000000" pitchFamily="2" charset="0"/>
                        </a:rPr>
                        <a:t>Vous devez fournir le texte</a:t>
                      </a:r>
                      <a:endParaRPr sz="1100" dirty="0">
                        <a:solidFill>
                          <a:schemeClr val="tx1"/>
                        </a:solidFill>
                        <a:latin typeface="Poppins" panose="00000500000000000000" pitchFamily="2" charset="0"/>
                        <a:cs typeface="Poppins" panose="00000500000000000000" pitchFamily="2" charset="0"/>
                      </a:endParaRPr>
                    </a:p>
                  </a:txBody>
                  <a:tcPr marL="91425" marR="91425" marT="91425" marB="91425" anchor="ctr">
                    <a:solidFill>
                      <a:schemeClr val="bg1"/>
                    </a:solid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fr-FR" sz="1100" b="1" dirty="0">
                          <a:solidFill>
                            <a:srgbClr val="2E2C7E"/>
                          </a:solidFill>
                          <a:latin typeface="Poppins" panose="00000500000000000000" pitchFamily="2" charset="0"/>
                          <a:cs typeface="Poppins" panose="00000500000000000000" pitchFamily="2" charset="0"/>
                        </a:rPr>
                        <a:t>Création d'une bannière publicitaire standard (y compris le format pliable)</a:t>
                      </a:r>
                      <a:endParaRPr sz="1100" b="1" dirty="0">
                        <a:solidFill>
                          <a:srgbClr val="2E2C7E"/>
                        </a:solidFill>
                        <a:latin typeface="Poppins" panose="00000500000000000000" pitchFamily="2" charset="0"/>
                        <a:cs typeface="Poppins" panose="00000500000000000000" pitchFamily="2" charset="0"/>
                      </a:endParaRPr>
                    </a:p>
                  </a:txBody>
                  <a:tcPr marL="91425" marR="91425" marT="91425" marB="91425" anchor="ctr">
                    <a:solidFill>
                      <a:schemeClr val="bg1"/>
                    </a:solidFill>
                  </a:tcPr>
                </a:tc>
                <a:tc>
                  <a:txBody>
                    <a:bodyPr/>
                    <a:lstStyle/>
                    <a:p>
                      <a:pPr marL="0" lvl="0" indent="0" algn="l" rtl="0">
                        <a:spcBef>
                          <a:spcPts val="0"/>
                        </a:spcBef>
                        <a:spcAft>
                          <a:spcPts val="0"/>
                        </a:spcAft>
                        <a:buNone/>
                      </a:pPr>
                      <a:r>
                        <a:rPr lang="en-GB" sz="1100" dirty="0">
                          <a:solidFill>
                            <a:schemeClr val="tx1"/>
                          </a:solidFill>
                          <a:latin typeface="Poppins" panose="00000500000000000000" pitchFamily="2" charset="0"/>
                          <a:cs typeface="Poppins" panose="00000500000000000000" pitchFamily="2" charset="0"/>
                        </a:rPr>
                        <a:t>2 </a:t>
                      </a:r>
                      <a:r>
                        <a:rPr lang="en-GB" sz="1100" dirty="0" err="1">
                          <a:solidFill>
                            <a:schemeClr val="tx1"/>
                          </a:solidFill>
                          <a:latin typeface="Poppins" panose="00000500000000000000" pitchFamily="2" charset="0"/>
                          <a:cs typeface="Poppins" panose="00000500000000000000" pitchFamily="2" charset="0"/>
                        </a:rPr>
                        <a:t>itérations</a:t>
                      </a:r>
                      <a:r>
                        <a:rPr lang="en-GB" sz="1100" dirty="0">
                          <a:solidFill>
                            <a:schemeClr val="tx1"/>
                          </a:solidFill>
                          <a:latin typeface="Poppins" panose="00000500000000000000" pitchFamily="2" charset="0"/>
                          <a:cs typeface="Poppins" panose="00000500000000000000" pitchFamily="2" charset="0"/>
                        </a:rPr>
                        <a:t> </a:t>
                      </a:r>
                      <a:r>
                        <a:rPr lang="en-GB" sz="1100" dirty="0" err="1">
                          <a:solidFill>
                            <a:schemeClr val="tx1"/>
                          </a:solidFill>
                          <a:latin typeface="Poppins" panose="00000500000000000000" pitchFamily="2" charset="0"/>
                          <a:cs typeface="Poppins" panose="00000500000000000000" pitchFamily="2" charset="0"/>
                        </a:rPr>
                        <a:t>autorisées</a:t>
                      </a:r>
                      <a:endParaRPr sz="1100" dirty="0">
                        <a:solidFill>
                          <a:schemeClr val="tx1"/>
                        </a:solidFill>
                        <a:latin typeface="Poppins" panose="00000500000000000000" pitchFamily="2" charset="0"/>
                        <a:cs typeface="Poppins" panose="00000500000000000000" pitchFamily="2" charset="0"/>
                      </a:endParaRPr>
                    </a:p>
                  </a:txBody>
                  <a:tcPr marL="91425" marR="91425" marT="91425" marB="91425" anchor="ctr">
                    <a:solidFill>
                      <a:schemeClr val="bg1"/>
                    </a:solidFill>
                  </a:tcPr>
                </a:tc>
                <a:tc>
                  <a:txBody>
                    <a:bodyPr/>
                    <a:lstStyle/>
                    <a:p>
                      <a:pPr marL="0" lvl="0" indent="0" algn="l" rtl="0">
                        <a:spcBef>
                          <a:spcPts val="0"/>
                        </a:spcBef>
                        <a:spcAft>
                          <a:spcPts val="0"/>
                        </a:spcAft>
                        <a:buNone/>
                      </a:pPr>
                      <a:r>
                        <a:rPr lang="en-GB" sz="1100" b="1" dirty="0">
                          <a:solidFill>
                            <a:srgbClr val="2E2C7E"/>
                          </a:solidFill>
                          <a:latin typeface="Poppins" panose="00000500000000000000" pitchFamily="2" charset="0"/>
                          <a:cs typeface="Poppins" panose="00000500000000000000" pitchFamily="2" charset="0"/>
                        </a:rPr>
                        <a:t>28 565 MWK </a:t>
                      </a:r>
                      <a:r>
                        <a:rPr lang="fr-FR" sz="1100" dirty="0">
                          <a:solidFill>
                            <a:schemeClr val="tx1"/>
                          </a:solidFill>
                          <a:latin typeface="Poppins" panose="00000500000000000000" pitchFamily="2" charset="0"/>
                          <a:cs typeface="Poppins" panose="00000500000000000000" pitchFamily="2" charset="0"/>
                        </a:rPr>
                        <a:t>(gratuit pour tout achat supérieur à 100 000 impressions/mois)</a:t>
                      </a:r>
                      <a:endParaRPr sz="1100" dirty="0">
                        <a:solidFill>
                          <a:schemeClr val="tx1"/>
                        </a:solidFill>
                        <a:latin typeface="Poppins" panose="00000500000000000000" pitchFamily="2" charset="0"/>
                        <a:cs typeface="Poppins" panose="00000500000000000000" pitchFamily="2" charset="0"/>
                      </a:endParaRPr>
                    </a:p>
                  </a:txBody>
                  <a:tcPr marL="91425" marR="91425" marT="91425" marB="91425" anchor="ctr">
                    <a:solidFill>
                      <a:schemeClr val="bg1"/>
                    </a:solidFill>
                  </a:tcPr>
                </a:tc>
                <a:tc>
                  <a:txBody>
                    <a:bodyPr/>
                    <a:lstStyle/>
                    <a:p>
                      <a:pPr marL="0" lvl="0" indent="0" algn="l" rtl="0">
                        <a:spcBef>
                          <a:spcPts val="0"/>
                        </a:spcBef>
                        <a:spcAft>
                          <a:spcPts val="0"/>
                        </a:spcAft>
                        <a:buNone/>
                      </a:pPr>
                      <a:r>
                        <a:rPr lang="fr-FR" sz="1100" dirty="0">
                          <a:solidFill>
                            <a:schemeClr val="tx1"/>
                          </a:solidFill>
                          <a:latin typeface="Poppins" panose="00000500000000000000" pitchFamily="2" charset="0"/>
                          <a:cs typeface="Poppins" panose="00000500000000000000" pitchFamily="2" charset="0"/>
                        </a:rPr>
                        <a:t>Vous devez nous fournir votre logo, le texte de l'annonce, les spécifications des couleurs.</a:t>
                      </a:r>
                    </a:p>
                  </a:txBody>
                  <a:tcPr marL="91425" marR="91425" marT="91425" marB="91425" anchor="ctr">
                    <a:solidFill>
                      <a:schemeClr val="bg1"/>
                    </a:solidFill>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fr-FR" sz="1100" b="1" dirty="0">
                          <a:solidFill>
                            <a:srgbClr val="2E2C7E"/>
                          </a:solidFill>
                          <a:latin typeface="Poppins" panose="00000500000000000000" pitchFamily="2" charset="0"/>
                          <a:cs typeface="Poppins" panose="00000500000000000000" pitchFamily="2" charset="0"/>
                        </a:rPr>
                        <a:t>Bannière d'application en plein écran (interstitielle)</a:t>
                      </a:r>
                      <a:endParaRPr sz="1100" b="1" dirty="0">
                        <a:solidFill>
                          <a:srgbClr val="2E2C7E"/>
                        </a:solidFill>
                        <a:latin typeface="Poppins" panose="00000500000000000000" pitchFamily="2" charset="0"/>
                        <a:cs typeface="Poppins" panose="00000500000000000000" pitchFamily="2" charset="0"/>
                      </a:endParaRPr>
                    </a:p>
                  </a:txBody>
                  <a:tcPr marL="91425" marR="91425" marT="91425" marB="91425" anchor="ctr">
                    <a:solidFill>
                      <a:schemeClr val="bg1"/>
                    </a:solidFill>
                  </a:tcPr>
                </a:tc>
                <a:tc>
                  <a:txBody>
                    <a:bodyPr/>
                    <a:lstStyle/>
                    <a:p>
                      <a:pPr marL="0" lvl="0" indent="0" algn="l" rtl="0">
                        <a:spcBef>
                          <a:spcPts val="0"/>
                        </a:spcBef>
                        <a:spcAft>
                          <a:spcPts val="0"/>
                        </a:spcAft>
                        <a:buClr>
                          <a:schemeClr val="dk1"/>
                        </a:buClr>
                        <a:buSzPts val="1100"/>
                        <a:buFont typeface="Arial"/>
                        <a:buNone/>
                      </a:pPr>
                      <a:r>
                        <a:rPr lang="en-GB" sz="1100" dirty="0">
                          <a:solidFill>
                            <a:schemeClr val="tx1"/>
                          </a:solidFill>
                          <a:latin typeface="Poppins" panose="00000500000000000000" pitchFamily="2" charset="0"/>
                          <a:cs typeface="Poppins" panose="00000500000000000000" pitchFamily="2" charset="0"/>
                        </a:rPr>
                        <a:t>2 </a:t>
                      </a:r>
                      <a:r>
                        <a:rPr lang="en-GB" sz="1100" dirty="0" err="1">
                          <a:solidFill>
                            <a:schemeClr val="tx1"/>
                          </a:solidFill>
                          <a:latin typeface="Poppins" panose="00000500000000000000" pitchFamily="2" charset="0"/>
                          <a:cs typeface="Poppins" panose="00000500000000000000" pitchFamily="2" charset="0"/>
                        </a:rPr>
                        <a:t>itérations</a:t>
                      </a:r>
                      <a:r>
                        <a:rPr lang="en-GB" sz="1100" dirty="0">
                          <a:solidFill>
                            <a:schemeClr val="tx1"/>
                          </a:solidFill>
                          <a:latin typeface="Poppins" panose="00000500000000000000" pitchFamily="2" charset="0"/>
                          <a:cs typeface="Poppins" panose="00000500000000000000" pitchFamily="2" charset="0"/>
                        </a:rPr>
                        <a:t> </a:t>
                      </a:r>
                      <a:r>
                        <a:rPr lang="en-GB" sz="1100" dirty="0" err="1">
                          <a:solidFill>
                            <a:schemeClr val="tx1"/>
                          </a:solidFill>
                          <a:latin typeface="Poppins" panose="00000500000000000000" pitchFamily="2" charset="0"/>
                          <a:cs typeface="Poppins" panose="00000500000000000000" pitchFamily="2" charset="0"/>
                        </a:rPr>
                        <a:t>autorisées</a:t>
                      </a:r>
                      <a:endParaRPr sz="1100" dirty="0">
                        <a:solidFill>
                          <a:schemeClr val="tx1"/>
                        </a:solidFill>
                        <a:latin typeface="Poppins" panose="00000500000000000000" pitchFamily="2" charset="0"/>
                        <a:cs typeface="Poppins" panose="00000500000000000000" pitchFamily="2" charset="0"/>
                      </a:endParaRPr>
                    </a:p>
                  </a:txBody>
                  <a:tcPr marL="91425" marR="91425" marT="91425" marB="91425" anchor="ctr">
                    <a:solidFill>
                      <a:schemeClr val="bg1"/>
                    </a:solidFill>
                  </a:tcPr>
                </a:tc>
                <a:tc>
                  <a:txBody>
                    <a:bodyPr/>
                    <a:lstStyle/>
                    <a:p>
                      <a:pPr marL="0" lvl="0" indent="0" algn="l" rtl="0">
                        <a:spcBef>
                          <a:spcPts val="0"/>
                        </a:spcBef>
                        <a:spcAft>
                          <a:spcPts val="0"/>
                        </a:spcAft>
                        <a:buClr>
                          <a:schemeClr val="dk1"/>
                        </a:buClr>
                        <a:buSzPts val="1100"/>
                        <a:buFont typeface="Arial"/>
                        <a:buNone/>
                      </a:pPr>
                      <a:r>
                        <a:rPr lang="en-GB" sz="1100" b="1" dirty="0">
                          <a:solidFill>
                            <a:srgbClr val="2E2C7E"/>
                          </a:solidFill>
                          <a:latin typeface="Poppins" panose="00000500000000000000" pitchFamily="2" charset="0"/>
                          <a:cs typeface="Poppins" panose="00000500000000000000" pitchFamily="2" charset="0"/>
                        </a:rPr>
                        <a:t>42 848 MWK </a:t>
                      </a:r>
                      <a:r>
                        <a:rPr lang="fr-FR" sz="1100" dirty="0">
                          <a:solidFill>
                            <a:schemeClr val="tx1"/>
                          </a:solidFill>
                          <a:latin typeface="Poppins" panose="00000500000000000000" pitchFamily="2" charset="0"/>
                          <a:cs typeface="Poppins" panose="00000500000000000000" pitchFamily="2" charset="0"/>
                        </a:rPr>
                        <a:t>(gratuit pour tout achat supérieur à 100 000 impressions/mois)</a:t>
                      </a:r>
                      <a:endParaRPr sz="1100" dirty="0">
                        <a:solidFill>
                          <a:schemeClr val="tx1"/>
                        </a:solidFill>
                        <a:latin typeface="Poppins" panose="00000500000000000000" pitchFamily="2" charset="0"/>
                        <a:cs typeface="Poppins" panose="00000500000000000000" pitchFamily="2" charset="0"/>
                      </a:endParaRPr>
                    </a:p>
                  </a:txBody>
                  <a:tcPr marL="91425" marR="91425" marT="91425" marB="91425" anchor="ctr">
                    <a:solidFill>
                      <a:schemeClr val="bg1"/>
                    </a:solidFill>
                  </a:tcPr>
                </a:tc>
                <a:tc>
                  <a:txBody>
                    <a:bodyPr/>
                    <a:lstStyle/>
                    <a:p>
                      <a:pPr marL="0" lvl="0" indent="0" algn="l" rtl="0">
                        <a:spcBef>
                          <a:spcPts val="0"/>
                        </a:spcBef>
                        <a:spcAft>
                          <a:spcPts val="0"/>
                        </a:spcAft>
                        <a:buClr>
                          <a:schemeClr val="dk1"/>
                        </a:buClr>
                        <a:buSzPts val="1100"/>
                        <a:buFont typeface="Arial"/>
                        <a:buNone/>
                      </a:pPr>
                      <a:r>
                        <a:rPr lang="fr-FR" sz="1100" dirty="0">
                          <a:solidFill>
                            <a:schemeClr val="tx1"/>
                          </a:solidFill>
                          <a:latin typeface="Poppins" panose="00000500000000000000" pitchFamily="2" charset="0"/>
                          <a:cs typeface="Poppins" panose="00000500000000000000" pitchFamily="2" charset="0"/>
                        </a:rPr>
                        <a:t>Vous devez nous fournir votre logo, le texte de l'annonce, les spécifications des couleurs et les images que vous souhaitez utiliser.</a:t>
                      </a:r>
                    </a:p>
                  </a:txBody>
                  <a:tcPr marL="91425" marR="91425" marT="91425" marB="91425" anchor="ctr">
                    <a:solidFill>
                      <a:schemeClr val="bg1"/>
                    </a:solidFill>
                  </a:tcPr>
                </a:tc>
                <a:extLst>
                  <a:ext uri="{0D108BD9-81ED-4DB2-BD59-A6C34878D82A}">
                    <a16:rowId xmlns:a16="http://schemas.microsoft.com/office/drawing/2014/main" val="10002"/>
                  </a:ext>
                </a:extLst>
              </a:tr>
              <a:tr h="822495">
                <a:tc>
                  <a:txBody>
                    <a:bodyPr/>
                    <a:lstStyle/>
                    <a:p>
                      <a:pPr marL="0" lvl="0" indent="0" algn="l" rtl="0">
                        <a:spcBef>
                          <a:spcPts val="0"/>
                        </a:spcBef>
                        <a:spcAft>
                          <a:spcPts val="0"/>
                        </a:spcAft>
                        <a:buNone/>
                      </a:pPr>
                      <a:r>
                        <a:rPr lang="fr-FR" sz="1100" b="1" dirty="0">
                          <a:solidFill>
                            <a:srgbClr val="2E2C7E"/>
                          </a:solidFill>
                          <a:latin typeface="Poppins" panose="00000500000000000000" pitchFamily="2" charset="0"/>
                          <a:cs typeface="Poppins" panose="00000500000000000000" pitchFamily="2" charset="0"/>
                        </a:rPr>
                        <a:t>Publicité vidéo</a:t>
                      </a:r>
                      <a:endParaRPr sz="1100" b="1" dirty="0">
                        <a:solidFill>
                          <a:srgbClr val="2E2C7E"/>
                        </a:solidFill>
                        <a:latin typeface="Poppins" panose="00000500000000000000" pitchFamily="2" charset="0"/>
                        <a:cs typeface="Poppins" panose="00000500000000000000" pitchFamily="2" charset="0"/>
                      </a:endParaRPr>
                    </a:p>
                  </a:txBody>
                  <a:tcPr marL="91425" marR="91425" marT="91425" marB="91425" anchor="ctr">
                    <a:solidFill>
                      <a:schemeClr val="bg1"/>
                    </a:solidFill>
                  </a:tcPr>
                </a:tc>
                <a:tc>
                  <a:txBody>
                    <a:bodyPr/>
                    <a:lstStyle/>
                    <a:p>
                      <a:pPr marL="0" lvl="0" indent="0" algn="l" rtl="0">
                        <a:spcBef>
                          <a:spcPts val="0"/>
                        </a:spcBef>
                        <a:spcAft>
                          <a:spcPts val="0"/>
                        </a:spcAft>
                        <a:buNone/>
                      </a:pPr>
                      <a:r>
                        <a:rPr lang="fr-CM" sz="1100" dirty="0">
                          <a:solidFill>
                            <a:schemeClr val="tx1"/>
                          </a:solidFill>
                          <a:latin typeface="Poppins" panose="00000500000000000000" pitchFamily="2" charset="0"/>
                          <a:cs typeface="Poppins" panose="00000500000000000000" pitchFamily="2" charset="0"/>
                        </a:rPr>
                        <a:t>2 itérations autorisées</a:t>
                      </a:r>
                    </a:p>
                  </a:txBody>
                  <a:tcPr marL="91425" marR="91425" marT="91425" marB="91425" anchor="ctr">
                    <a:solidFill>
                      <a:schemeClr val="bg1"/>
                    </a:solidFill>
                  </a:tcPr>
                </a:tc>
                <a:tc>
                  <a:txBody>
                    <a:bodyPr/>
                    <a:lstStyle/>
                    <a:p>
                      <a:pPr marL="0" lvl="0" indent="0" algn="l" rtl="0">
                        <a:spcBef>
                          <a:spcPts val="0"/>
                        </a:spcBef>
                        <a:spcAft>
                          <a:spcPts val="0"/>
                        </a:spcAft>
                        <a:buClr>
                          <a:schemeClr val="dk1"/>
                        </a:buClr>
                        <a:buSzPts val="1100"/>
                        <a:buFont typeface="Arial"/>
                        <a:buNone/>
                      </a:pPr>
                      <a:r>
                        <a:rPr lang="fr-CM" sz="1100" b="1" dirty="0">
                          <a:solidFill>
                            <a:srgbClr val="2E2C7E"/>
                          </a:solidFill>
                          <a:latin typeface="Poppins" panose="00000500000000000000" pitchFamily="2" charset="0"/>
                          <a:cs typeface="Poppins" panose="00000500000000000000" pitchFamily="2" charset="0"/>
                        </a:rPr>
                        <a:t>71 413 MWK </a:t>
                      </a:r>
                      <a:r>
                        <a:rPr lang="fr-FR" sz="1100" dirty="0">
                          <a:solidFill>
                            <a:schemeClr val="tx1"/>
                          </a:solidFill>
                          <a:latin typeface="Poppins" panose="00000500000000000000" pitchFamily="2" charset="0"/>
                          <a:cs typeface="Poppins" panose="00000500000000000000" pitchFamily="2" charset="0"/>
                        </a:rPr>
                        <a:t>(Complémentaire à une partie d'une offre supérieure ou égale à celle de </a:t>
                      </a:r>
                      <a:r>
                        <a:rPr lang="fr-FR" sz="1100" dirty="0" err="1">
                          <a:solidFill>
                            <a:schemeClr val="tx1"/>
                          </a:solidFill>
                          <a:latin typeface="Poppins" panose="00000500000000000000" pitchFamily="2" charset="0"/>
                          <a:cs typeface="Poppins" panose="00000500000000000000" pitchFamily="2" charset="0"/>
                        </a:rPr>
                        <a:t>FlyPro</a:t>
                      </a:r>
                      <a:r>
                        <a:rPr lang="fr-FR" sz="1100" dirty="0">
                          <a:solidFill>
                            <a:schemeClr val="tx1"/>
                          </a:solidFill>
                          <a:latin typeface="Poppins" panose="00000500000000000000" pitchFamily="2" charset="0"/>
                          <a:cs typeface="Poppins" panose="00000500000000000000" pitchFamily="2" charset="0"/>
                        </a:rPr>
                        <a:t>)</a:t>
                      </a:r>
                      <a:endParaRPr sz="1100" dirty="0">
                        <a:solidFill>
                          <a:schemeClr val="tx1"/>
                        </a:solidFill>
                        <a:latin typeface="Poppins" panose="00000500000000000000" pitchFamily="2" charset="0"/>
                        <a:cs typeface="Poppins" panose="00000500000000000000" pitchFamily="2" charset="0"/>
                      </a:endParaRPr>
                    </a:p>
                  </a:txBody>
                  <a:tcPr marL="91425" marR="91425" marT="91425" marB="91425" anchor="ctr">
                    <a:solidFill>
                      <a:schemeClr val="bg1"/>
                    </a:solidFill>
                  </a:tcPr>
                </a:tc>
                <a:tc>
                  <a:txBody>
                    <a:bodyPr/>
                    <a:lstStyle/>
                    <a:p>
                      <a:pPr marL="0" lvl="0" indent="0" algn="l" rtl="0">
                        <a:spcBef>
                          <a:spcPts val="0"/>
                        </a:spcBef>
                        <a:spcAft>
                          <a:spcPts val="0"/>
                        </a:spcAft>
                        <a:buClr>
                          <a:schemeClr val="dk1"/>
                        </a:buClr>
                        <a:buSzPts val="1100"/>
                        <a:buFont typeface="Arial"/>
                        <a:buNone/>
                      </a:pPr>
                      <a:r>
                        <a:rPr lang="fr-FR" sz="1100" dirty="0">
                          <a:solidFill>
                            <a:schemeClr val="tx1"/>
                          </a:solidFill>
                          <a:latin typeface="Poppins" panose="00000500000000000000" pitchFamily="2" charset="0"/>
                          <a:cs typeface="Poppins" panose="00000500000000000000" pitchFamily="2" charset="0"/>
                        </a:rPr>
                        <a:t>votre logo pour l'intégration de la marque, le contenu textuel de la publicité, les spécifications détaillées des couleurs pour assurer la cohérence visuelle, et toutes les images supplémentaires essentielles pour transmettre votre message de manière efficace</a:t>
                      </a:r>
                    </a:p>
                  </a:txBody>
                  <a:tcPr marL="91425" marR="91425" marT="91425" marB="91425" anchor="ctr">
                    <a:solidFill>
                      <a:schemeClr val="bg1"/>
                    </a:solidFill>
                  </a:tcPr>
                </a:tc>
                <a:extLst>
                  <a:ext uri="{0D108BD9-81ED-4DB2-BD59-A6C34878D82A}">
                    <a16:rowId xmlns:a16="http://schemas.microsoft.com/office/drawing/2014/main" val="2956056913"/>
                  </a:ext>
                </a:extLst>
              </a:tr>
            </a:tbl>
          </a:graphicData>
        </a:graphic>
      </p:graphicFrame>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5247</TotalTime>
  <Words>1098</Words>
  <Application>Microsoft Office PowerPoint</Application>
  <PresentationFormat>Affichage à l'écran (16:9)</PresentationFormat>
  <Paragraphs>141</Paragraphs>
  <Slides>12</Slides>
  <Notes>11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12</vt:i4>
      </vt:variant>
    </vt:vector>
  </HeadingPairs>
  <TitlesOfParts>
    <vt:vector size="18" baseType="lpstr">
      <vt:lpstr>Arial</vt:lpstr>
      <vt:lpstr>Poppins</vt:lpstr>
      <vt:lpstr>Bebas Neue</vt:lpstr>
      <vt:lpstr>Wingdings</vt:lpstr>
      <vt:lpstr>Raleway</vt:lpstr>
      <vt:lpstr>Simple Light</vt:lpstr>
      <vt:lpstr>Présentation PowerPoint</vt:lpstr>
      <vt:lpstr>Travailler avec FlyPool</vt:lpstr>
      <vt:lpstr>L'audience de FlyPool</vt:lpstr>
      <vt:lpstr>Détails et avantages de nos offres</vt:lpstr>
      <vt:lpstr>Détails et avantages de nos offres</vt:lpstr>
      <vt:lpstr>Liste de prix pour les espaces publicitaires vendus directement sur les applications FlyPool</vt:lpstr>
      <vt:lpstr>Présentation PowerPoint</vt:lpstr>
      <vt:lpstr>Prochaines étapes</vt:lpstr>
      <vt:lpstr>Services complémentaires</vt:lpstr>
      <vt:lpstr>Formats publicitaires disponibles sur l'application FlyPool (iOS ; Android)</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Flypool.me</dc:title>
  <dc:creator>Raymond</dc:creator>
  <cp:lastModifiedBy>Raymond Tampgueu</cp:lastModifiedBy>
  <cp:revision>69</cp:revision>
  <dcterms:modified xsi:type="dcterms:W3CDTF">2024-03-31T13:50:21Z</dcterms:modified>
</cp:coreProperties>
</file>